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62" r:id="rId3"/>
    <p:sldId id="257" r:id="rId4"/>
    <p:sldId id="272" r:id="rId5"/>
    <p:sldId id="284" r:id="rId6"/>
    <p:sldId id="285" r:id="rId7"/>
    <p:sldId id="286" r:id="rId8"/>
    <p:sldId id="287" r:id="rId9"/>
    <p:sldId id="288" r:id="rId10"/>
    <p:sldId id="290" r:id="rId11"/>
    <p:sldId id="289"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282" r:id="rId43"/>
    <p:sldId id="283" r:id="rId4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FFFF00"/>
    <a:srgbClr val="385723"/>
    <a:srgbClr val="E2F0D9"/>
    <a:srgbClr val="4D4D4D"/>
    <a:srgbClr val="292929"/>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varScale="1">
        <p:scale>
          <a:sx n="78" d="100"/>
          <a:sy n="78" d="100"/>
        </p:scale>
        <p:origin x="80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75932225-08B6-416F-9EA6-6592B8DC7826}" type="datetimeFigureOut">
              <a:rPr lang="en-US" smtClean="0"/>
              <a:t>6/29/2020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72E3702B-B2E4-4D97-BFA1-2139B1E6915C}" type="slidenum">
              <a:rPr lang="en-US" smtClean="0"/>
              <a:t>‹#›</a:t>
            </a:fld>
            <a:endParaRPr lang="en-US"/>
          </a:p>
        </p:txBody>
      </p:sp>
    </p:spTree>
    <p:extLst>
      <p:ext uri="{BB962C8B-B14F-4D97-AF65-F5344CB8AC3E}">
        <p14:creationId xmlns:p14="http://schemas.microsoft.com/office/powerpoint/2010/main" val="4019486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fast food restaurant which is also know as a quick service restaurant is a type of restaurant wherein fast food cuisine is served which is mostly a self served. A fast food restaurant term has come from United States of America and this EDA study is focusing on analysis the current trend of fast food restaurants in USA.</a:t>
            </a:r>
          </a:p>
        </p:txBody>
      </p:sp>
      <p:sp>
        <p:nvSpPr>
          <p:cNvPr id="4" name="Slide Number Placeholder 3"/>
          <p:cNvSpPr>
            <a:spLocks noGrp="1"/>
          </p:cNvSpPr>
          <p:nvPr>
            <p:ph type="sldNum" sz="quarter" idx="5"/>
          </p:nvPr>
        </p:nvSpPr>
        <p:spPr/>
        <p:txBody>
          <a:bodyPr/>
          <a:lstStyle/>
          <a:p>
            <a:fld id="{72E3702B-B2E4-4D97-BFA1-2139B1E6915C}" type="slidenum">
              <a:rPr lang="en-US" smtClean="0"/>
              <a:t>2</a:t>
            </a:fld>
            <a:endParaRPr lang="en-US"/>
          </a:p>
        </p:txBody>
      </p:sp>
    </p:spTree>
    <p:extLst>
      <p:ext uri="{BB962C8B-B14F-4D97-AF65-F5344CB8AC3E}">
        <p14:creationId xmlns:p14="http://schemas.microsoft.com/office/powerpoint/2010/main" val="1051257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B42E-745E-436D-85CC-CF114FF349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DCB31A-EBA5-47CF-A317-D12E570581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498D2F-26FE-474F-9E97-2AAA9C3D6065}"/>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5" name="Footer Placeholder 4">
            <a:extLst>
              <a:ext uri="{FF2B5EF4-FFF2-40B4-BE49-F238E27FC236}">
                <a16:creationId xmlns:a16="http://schemas.microsoft.com/office/drawing/2014/main" id="{5965246C-B662-4536-A89C-86C5B65777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D0B0F7F-253E-4F2A-9173-DC30A50EF4D0}"/>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935790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922B3-A182-400B-8B7D-E498BD5068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133A96-61A2-4578-AC61-6CB892FB9F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A7E7E4-B17C-4F98-BDA3-E32175E558AB}"/>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5" name="Footer Placeholder 4">
            <a:extLst>
              <a:ext uri="{FF2B5EF4-FFF2-40B4-BE49-F238E27FC236}">
                <a16:creationId xmlns:a16="http://schemas.microsoft.com/office/drawing/2014/main" id="{8C36E693-F68B-4CCD-AC3B-275F799378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B424F7-FF8B-40B0-B3A0-FF8D65DA7BF2}"/>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2568624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792E83-308F-4064-A0E0-3FE7CB5820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D7A5D2-281E-4AA2-A4A0-D5FCE8BF2C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E6D40-9128-477B-8649-10FFFD24426D}"/>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5" name="Footer Placeholder 4">
            <a:extLst>
              <a:ext uri="{FF2B5EF4-FFF2-40B4-BE49-F238E27FC236}">
                <a16:creationId xmlns:a16="http://schemas.microsoft.com/office/drawing/2014/main" id="{367C56EF-A977-4C6E-9F70-DB3F8AACAD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7D65AA-FFEC-427B-8A85-436C51556AB7}"/>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2763754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211D-B573-4521-BBAD-708E6A1C5F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27B6C8-EC4B-441A-9D44-E60D8E86F3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77207E-176B-4932-8FC7-58375A27F261}"/>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5" name="Footer Placeholder 4">
            <a:extLst>
              <a:ext uri="{FF2B5EF4-FFF2-40B4-BE49-F238E27FC236}">
                <a16:creationId xmlns:a16="http://schemas.microsoft.com/office/drawing/2014/main" id="{780A5CA0-6322-4130-A918-4E5C327541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32C2D6-7FC3-4401-8A90-1263F9420C95}"/>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3957611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905D-A27F-40BB-836A-F88AA23383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3FB7B2-7FAD-4ED0-9F7B-9571A8200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0D817-8AE5-4E21-B129-91D6D332F456}"/>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5" name="Footer Placeholder 4">
            <a:extLst>
              <a:ext uri="{FF2B5EF4-FFF2-40B4-BE49-F238E27FC236}">
                <a16:creationId xmlns:a16="http://schemas.microsoft.com/office/drawing/2014/main" id="{CC140422-9D6E-41BE-8FFD-8EAA098660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244E40-930C-4E0F-AA55-B5DAA3379EC6}"/>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97985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8B175-79DB-478D-ABBD-C9398126B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69564-7D5C-4545-86D0-890492ECE8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16B8FA-57BA-427E-9E6C-56F76321A9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2D377C-880A-4F39-9D9F-6AA4A73AC768}"/>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6" name="Footer Placeholder 5">
            <a:extLst>
              <a:ext uri="{FF2B5EF4-FFF2-40B4-BE49-F238E27FC236}">
                <a16:creationId xmlns:a16="http://schemas.microsoft.com/office/drawing/2014/main" id="{DA3C4B60-0A6B-4C93-9F19-128230FC5A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5946D2-C8BC-471E-9D89-5AD548094614}"/>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3511867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9645-71D3-49C0-A4FA-ACBBC1B358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E4EFF6-04FB-4D46-9ECA-A527E30C6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6F9B99-A191-42CC-ADEB-C65662FE8F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68714-34D1-40A4-A22E-49E0DAAD9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2F28B4-4C33-45EE-8CC3-D9F2CBB29B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8F20C4-ABF5-423E-BABA-5874A3880C74}"/>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8" name="Footer Placeholder 7">
            <a:extLst>
              <a:ext uri="{FF2B5EF4-FFF2-40B4-BE49-F238E27FC236}">
                <a16:creationId xmlns:a16="http://schemas.microsoft.com/office/drawing/2014/main" id="{069BBCEA-0752-47FF-934D-DE897702927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4DAFE59-9A70-46C1-944C-B44D92891013}"/>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3069159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57F9-2B1C-4552-8936-85498FC539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F9EA68-55C9-4093-9489-4AC42C177D83}"/>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4" name="Footer Placeholder 3">
            <a:extLst>
              <a:ext uri="{FF2B5EF4-FFF2-40B4-BE49-F238E27FC236}">
                <a16:creationId xmlns:a16="http://schemas.microsoft.com/office/drawing/2014/main" id="{EF0F778B-0015-4C3A-822C-FFDD3BAAC39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E9C2006-BE7C-4E49-AE8C-E73D995626A5}"/>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739214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9A564F-3A46-4D56-A49C-4B1074277172}"/>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3" name="Footer Placeholder 2">
            <a:extLst>
              <a:ext uri="{FF2B5EF4-FFF2-40B4-BE49-F238E27FC236}">
                <a16:creationId xmlns:a16="http://schemas.microsoft.com/office/drawing/2014/main" id="{7313C2B4-7CE8-4ADD-A733-95375FA5731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1646958-D15F-4F0F-B143-C2B02F64A496}"/>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387203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83A-4441-494E-B450-D923B1525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900B14-65F3-4F36-B55B-36378E84D5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9AF09B-1576-4F75-91AD-34AE3292A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BDB87B-5906-4E43-8EF3-E7CE8515D4F8}"/>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6" name="Footer Placeholder 5">
            <a:extLst>
              <a:ext uri="{FF2B5EF4-FFF2-40B4-BE49-F238E27FC236}">
                <a16:creationId xmlns:a16="http://schemas.microsoft.com/office/drawing/2014/main" id="{41CBE44E-CF72-4E33-84A7-DC71EB781B0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0B98C1-0311-429B-90DB-67B8EC8A387F}"/>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3226711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F945-D6E7-43FA-88B3-E278ABB3D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F1978D-8CBD-4F12-8006-B73E25FF8A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B3CF317-156D-4DAC-AE22-2141B853B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86ECD5-D9A5-460B-A8C4-EF68A41146B0}"/>
              </a:ext>
            </a:extLst>
          </p:cNvPr>
          <p:cNvSpPr>
            <a:spLocks noGrp="1"/>
          </p:cNvSpPr>
          <p:nvPr>
            <p:ph type="dt" sz="half" idx="10"/>
          </p:nvPr>
        </p:nvSpPr>
        <p:spPr/>
        <p:txBody>
          <a:bodyPr/>
          <a:lstStyle/>
          <a:p>
            <a:fld id="{073590D5-9AE6-4D04-86E2-201B5AFE9941}" type="datetimeFigureOut">
              <a:rPr lang="en-US" smtClean="0"/>
              <a:t>6/29/2020</a:t>
            </a:fld>
            <a:endParaRPr lang="en-US" dirty="0"/>
          </a:p>
        </p:txBody>
      </p:sp>
      <p:sp>
        <p:nvSpPr>
          <p:cNvPr id="6" name="Footer Placeholder 5">
            <a:extLst>
              <a:ext uri="{FF2B5EF4-FFF2-40B4-BE49-F238E27FC236}">
                <a16:creationId xmlns:a16="http://schemas.microsoft.com/office/drawing/2014/main" id="{3EC9B9EA-B333-4BF2-804E-A86495F9025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ED5684-D3A8-4545-826D-71F7D6B7BFB1}"/>
              </a:ext>
            </a:extLst>
          </p:cNvPr>
          <p:cNvSpPr>
            <a:spLocks noGrp="1"/>
          </p:cNvSpPr>
          <p:nvPr>
            <p:ph type="sldNum" sz="quarter" idx="12"/>
          </p:nvPr>
        </p:nvSpPr>
        <p:spPr/>
        <p:txBody>
          <a:bodyPr/>
          <a:lstStyle/>
          <a:p>
            <a:fld id="{1B02FC47-50D4-4844-B1C6-9535CA1D9B3D}" type="slidenum">
              <a:rPr lang="en-US" smtClean="0"/>
              <a:t>‹#›</a:t>
            </a:fld>
            <a:endParaRPr lang="en-US" dirty="0"/>
          </a:p>
        </p:txBody>
      </p:sp>
    </p:spTree>
    <p:extLst>
      <p:ext uri="{BB962C8B-B14F-4D97-AF65-F5344CB8AC3E}">
        <p14:creationId xmlns:p14="http://schemas.microsoft.com/office/powerpoint/2010/main" val="3193300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112839-973B-4053-B6A7-9396CE78AC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7F8394-7448-4209-8486-2E23227D5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33D0F-3531-4F01-A9A9-2D97AC412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590D5-9AE6-4D04-86E2-201B5AFE9941}" type="datetimeFigureOut">
              <a:rPr lang="en-US" smtClean="0"/>
              <a:t>6/29/2020</a:t>
            </a:fld>
            <a:endParaRPr lang="en-US" dirty="0"/>
          </a:p>
        </p:txBody>
      </p:sp>
      <p:sp>
        <p:nvSpPr>
          <p:cNvPr id="5" name="Footer Placeholder 4">
            <a:extLst>
              <a:ext uri="{FF2B5EF4-FFF2-40B4-BE49-F238E27FC236}">
                <a16:creationId xmlns:a16="http://schemas.microsoft.com/office/drawing/2014/main" id="{0B1283D3-575A-4816-82D2-24254F22BF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0F1F32F-D155-4746-995D-A048EE8DF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02FC47-50D4-4844-B1C6-9535CA1D9B3D}" type="slidenum">
              <a:rPr lang="en-US" smtClean="0"/>
              <a:t>‹#›</a:t>
            </a:fld>
            <a:endParaRPr lang="en-US" dirty="0"/>
          </a:p>
        </p:txBody>
      </p:sp>
    </p:spTree>
    <p:extLst>
      <p:ext uri="{BB962C8B-B14F-4D97-AF65-F5344CB8AC3E}">
        <p14:creationId xmlns:p14="http://schemas.microsoft.com/office/powerpoint/2010/main" val="4284980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3.xml"/><Relationship Id="rId7" Type="http://schemas.openxmlformats.org/officeDocument/2006/relationships/image" Target="../media/image52.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2.png"/><Relationship Id="rId4" Type="http://schemas.openxmlformats.org/officeDocument/2006/relationships/image" Target="../media/image49.png"/><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8.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4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Rectangle 5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BD77F5-0505-46DF-B67E-B8E04ADAF8C0}"/>
              </a:ext>
            </a:extLst>
          </p:cNvPr>
          <p:cNvSpPr>
            <a:spLocks noGrp="1"/>
          </p:cNvSpPr>
          <p:nvPr>
            <p:ph type="ctrTitle"/>
          </p:nvPr>
        </p:nvSpPr>
        <p:spPr>
          <a:xfrm>
            <a:off x="526073" y="489439"/>
            <a:ext cx="11139854" cy="930447"/>
          </a:xfrm>
        </p:spPr>
        <p:txBody>
          <a:bodyPr>
            <a:noAutofit/>
          </a:bodyPr>
          <a:lstStyle/>
          <a:p>
            <a:r>
              <a:rPr lang="en-US" sz="3200" b="1" dirty="0">
                <a:solidFill>
                  <a:schemeClr val="bg1"/>
                </a:solidFill>
                <a:latin typeface="Arial" panose="020B0604020202020204" pitchFamily="34" charset="0"/>
                <a:cs typeface="Arial" panose="020B0604020202020204" pitchFamily="34" charset="0"/>
              </a:rPr>
              <a:t>Machine Learning Models Evaluation for predicting house prices in USA</a:t>
            </a:r>
            <a:endParaRPr lang="en-US" sz="3200"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89B5072-3FD9-46FE-BE12-4C2E69EE970A}"/>
              </a:ext>
            </a:extLst>
          </p:cNvPr>
          <p:cNvSpPr>
            <a:spLocks noGrp="1"/>
          </p:cNvSpPr>
          <p:nvPr>
            <p:ph type="subTitle" idx="1"/>
          </p:nvPr>
        </p:nvSpPr>
        <p:spPr>
          <a:xfrm>
            <a:off x="1524000" y="1548499"/>
            <a:ext cx="9144000" cy="420001"/>
          </a:xfrm>
        </p:spPr>
        <p:txBody>
          <a:bodyPr>
            <a:normAutofit/>
          </a:bodyPr>
          <a:lstStyle/>
          <a:p>
            <a:r>
              <a:rPr lang="en-US" sz="2000" b="1" dirty="0">
                <a:solidFill>
                  <a:srgbClr val="F1F912"/>
                </a:solidFill>
                <a:latin typeface="Arial" panose="020B0604020202020204" pitchFamily="34" charset="0"/>
                <a:cs typeface="Arial" panose="020B0604020202020204" pitchFamily="34" charset="0"/>
              </a:rPr>
              <a:t>Project - Term 3: Machine Learning Foundation</a:t>
            </a:r>
            <a:endParaRPr lang="en-US" sz="2000" dirty="0">
              <a:solidFill>
                <a:srgbClr val="F1F912"/>
              </a:solidFill>
            </a:endParaRPr>
          </a:p>
        </p:txBody>
      </p:sp>
      <p:cxnSp>
        <p:nvCxnSpPr>
          <p:cNvPr id="54" name="Straight Connector 5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9BE072B-60A7-4B1E-84AF-E50F33F9F8D1}"/>
              </a:ext>
            </a:extLst>
          </p:cNvPr>
          <p:cNvPicPr>
            <a:picLocks noChangeAspect="1"/>
          </p:cNvPicPr>
          <p:nvPr/>
        </p:nvPicPr>
        <p:blipFill>
          <a:blip r:embed="rId4"/>
          <a:stretch>
            <a:fillRect/>
          </a:stretch>
        </p:blipFill>
        <p:spPr>
          <a:xfrm>
            <a:off x="3294463" y="2340568"/>
            <a:ext cx="5820041" cy="4365032"/>
          </a:xfrm>
          <a:prstGeom prst="rect">
            <a:avLst/>
          </a:prstGeom>
        </p:spPr>
      </p:pic>
      <p:pic>
        <p:nvPicPr>
          <p:cNvPr id="14" name="Audio 13">
            <a:hlinkClick r:id="" action="ppaction://media"/>
            <a:extLst>
              <a:ext uri="{FF2B5EF4-FFF2-40B4-BE49-F238E27FC236}">
                <a16:creationId xmlns:a16="http://schemas.microsoft.com/office/drawing/2014/main" id="{AD6029A3-DE84-4AE4-9921-4E6DC95344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75021796"/>
      </p:ext>
    </p:extLst>
  </p:cSld>
  <p:clrMapOvr>
    <a:masterClrMapping/>
  </p:clrMapOvr>
  <mc:AlternateContent xmlns:mc="http://schemas.openxmlformats.org/markup-compatibility/2006">
    <mc:Choice xmlns:p14="http://schemas.microsoft.com/office/powerpoint/2010/main" Requires="p14">
      <p:transition spd="slow" p14:dur="2000" advTm="13062"/>
    </mc:Choice>
    <mc:Fallback>
      <p:transition spd="slow" advTm="13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 Missing Values &amp; Feature Engineering</a:t>
            </a:r>
          </a:p>
        </p:txBody>
      </p:sp>
      <p:pic>
        <p:nvPicPr>
          <p:cNvPr id="2" name="Picture 1">
            <a:extLst>
              <a:ext uri="{FF2B5EF4-FFF2-40B4-BE49-F238E27FC236}">
                <a16:creationId xmlns:a16="http://schemas.microsoft.com/office/drawing/2014/main" id="{CF8F3AAE-A0A5-40E2-B0C3-7669C79A0206}"/>
              </a:ext>
            </a:extLst>
          </p:cNvPr>
          <p:cNvPicPr>
            <a:picLocks noChangeAspect="1"/>
          </p:cNvPicPr>
          <p:nvPr/>
        </p:nvPicPr>
        <p:blipFill>
          <a:blip r:embed="rId4"/>
          <a:stretch>
            <a:fillRect/>
          </a:stretch>
        </p:blipFill>
        <p:spPr>
          <a:xfrm>
            <a:off x="525705" y="1097850"/>
            <a:ext cx="11127815" cy="5424542"/>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3AB2CBEA-DBCD-4BAA-8C42-305E0AE2A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83048834"/>
      </p:ext>
    </p:extLst>
  </p:cSld>
  <p:clrMapOvr>
    <a:masterClrMapping/>
  </p:clrMapOvr>
  <mc:AlternateContent xmlns:mc="http://schemas.openxmlformats.org/markup-compatibility/2006">
    <mc:Choice xmlns:p14="http://schemas.microsoft.com/office/powerpoint/2010/main" Requires="p14">
      <p:transition spd="slow" p14:dur="2000" advTm="19467"/>
    </mc:Choice>
    <mc:Fallback>
      <p:transition spd="slow" advTm="19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High Cardinality Check?</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9A44106-2C5A-4414-9B7B-90C9BCF6317F}"/>
              </a:ext>
            </a:extLst>
          </p:cNvPr>
          <p:cNvPicPr>
            <a:picLocks noChangeAspect="1"/>
          </p:cNvPicPr>
          <p:nvPr/>
        </p:nvPicPr>
        <p:blipFill>
          <a:blip r:embed="rId5"/>
          <a:stretch>
            <a:fillRect/>
          </a:stretch>
        </p:blipFill>
        <p:spPr>
          <a:xfrm>
            <a:off x="305569" y="1810942"/>
            <a:ext cx="11560542" cy="3688400"/>
          </a:xfrm>
          <a:prstGeom prst="rect">
            <a:avLst/>
          </a:prstGeom>
        </p:spPr>
      </p:pic>
      <p:sp>
        <p:nvSpPr>
          <p:cNvPr id="6" name="TextBox 5">
            <a:extLst>
              <a:ext uri="{FF2B5EF4-FFF2-40B4-BE49-F238E27FC236}">
                <a16:creationId xmlns:a16="http://schemas.microsoft.com/office/drawing/2014/main" id="{E5526939-AD1B-4596-8DE5-9AF7BF50A904}"/>
              </a:ext>
            </a:extLst>
          </p:cNvPr>
          <p:cNvSpPr txBox="1"/>
          <p:nvPr/>
        </p:nvSpPr>
        <p:spPr>
          <a:xfrm>
            <a:off x="3592379" y="1101358"/>
            <a:ext cx="5245511" cy="461665"/>
          </a:xfrm>
          <a:prstGeom prst="rect">
            <a:avLst/>
          </a:prstGeom>
          <a:noFill/>
        </p:spPr>
        <p:txBody>
          <a:bodyPr wrap="square" rtlCol="0">
            <a:spAutoFit/>
          </a:bodyPr>
          <a:lstStyle/>
          <a:p>
            <a:r>
              <a:rPr lang="en-US" sz="2400" dirty="0"/>
              <a:t>House Sale Price over House Build Years </a:t>
            </a:r>
          </a:p>
        </p:txBody>
      </p:sp>
      <p:sp>
        <p:nvSpPr>
          <p:cNvPr id="9" name="TextBox 8">
            <a:extLst>
              <a:ext uri="{FF2B5EF4-FFF2-40B4-BE49-F238E27FC236}">
                <a16:creationId xmlns:a16="http://schemas.microsoft.com/office/drawing/2014/main" id="{73DEA4F4-9161-4FE7-950C-E89B013D9A6C}"/>
              </a:ext>
            </a:extLst>
          </p:cNvPr>
          <p:cNvSpPr txBox="1"/>
          <p:nvPr/>
        </p:nvSpPr>
        <p:spPr>
          <a:xfrm>
            <a:off x="855408" y="5422345"/>
            <a:ext cx="10719454" cy="1200329"/>
          </a:xfrm>
          <a:prstGeom prst="rect">
            <a:avLst/>
          </a:prstGeom>
          <a:noFill/>
        </p:spPr>
        <p:txBody>
          <a:bodyPr wrap="square" rtlCol="0">
            <a:spAutoFit/>
          </a:bodyPr>
          <a:lstStyle/>
          <a:p>
            <a:r>
              <a:rPr lang="en-US" sz="2400" dirty="0"/>
              <a:t>Variable is retained since house sale price shows variation based on year in which the house is build.</a:t>
            </a:r>
          </a:p>
          <a:p>
            <a:r>
              <a:rPr lang="en-US" sz="2400" dirty="0"/>
              <a:t>Min:1872 Max:2010</a:t>
            </a:r>
          </a:p>
        </p:txBody>
      </p:sp>
      <p:sp>
        <p:nvSpPr>
          <p:cNvPr id="10" name="TextBox 9">
            <a:extLst>
              <a:ext uri="{FF2B5EF4-FFF2-40B4-BE49-F238E27FC236}">
                <a16:creationId xmlns:a16="http://schemas.microsoft.com/office/drawing/2014/main" id="{4DB0BB32-1F61-402B-A75A-2BE46C515051}"/>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12" name="Audio 11">
            <a:hlinkClick r:id="" action="ppaction://media"/>
            <a:extLst>
              <a:ext uri="{FF2B5EF4-FFF2-40B4-BE49-F238E27FC236}">
                <a16:creationId xmlns:a16="http://schemas.microsoft.com/office/drawing/2014/main" id="{32D2B787-563E-49F7-9A10-3530B770EAF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8120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6667"/>
    </mc:Choice>
    <mc:Fallback>
      <p:transition spd="slow" advTm="16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9E8DE-B368-4985-843D-305B2F0DA6DF}"/>
              </a:ext>
            </a:extLst>
          </p:cNvPr>
          <p:cNvPicPr>
            <a:picLocks noChangeAspect="1"/>
          </p:cNvPicPr>
          <p:nvPr/>
        </p:nvPicPr>
        <p:blipFill>
          <a:blip r:embed="rId4"/>
          <a:stretch>
            <a:fillRect/>
          </a:stretch>
        </p:blipFill>
        <p:spPr>
          <a:xfrm>
            <a:off x="356372" y="1711083"/>
            <a:ext cx="11530059" cy="3711262"/>
          </a:xfrm>
          <a:prstGeom prst="rect">
            <a:avLst/>
          </a:prstGeom>
        </p:spPr>
      </p:pic>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High Cardinality Check?</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5526939-AD1B-4596-8DE5-9AF7BF50A904}"/>
              </a:ext>
            </a:extLst>
          </p:cNvPr>
          <p:cNvSpPr txBox="1"/>
          <p:nvPr/>
        </p:nvSpPr>
        <p:spPr>
          <a:xfrm>
            <a:off x="3472917" y="1051429"/>
            <a:ext cx="5225845" cy="461665"/>
          </a:xfrm>
          <a:prstGeom prst="rect">
            <a:avLst/>
          </a:prstGeom>
          <a:noFill/>
        </p:spPr>
        <p:txBody>
          <a:bodyPr wrap="square" rtlCol="0">
            <a:spAutoFit/>
          </a:bodyPr>
          <a:lstStyle/>
          <a:p>
            <a:r>
              <a:rPr lang="en-US" sz="2400" dirty="0"/>
              <a:t>House Sale Price over Garage Build Years </a:t>
            </a:r>
          </a:p>
        </p:txBody>
      </p:sp>
      <p:sp>
        <p:nvSpPr>
          <p:cNvPr id="9" name="TextBox 8">
            <a:extLst>
              <a:ext uri="{FF2B5EF4-FFF2-40B4-BE49-F238E27FC236}">
                <a16:creationId xmlns:a16="http://schemas.microsoft.com/office/drawing/2014/main" id="{73DEA4F4-9161-4FE7-950C-E89B013D9A6C}"/>
              </a:ext>
            </a:extLst>
          </p:cNvPr>
          <p:cNvSpPr txBox="1"/>
          <p:nvPr/>
        </p:nvSpPr>
        <p:spPr>
          <a:xfrm>
            <a:off x="855408" y="5422345"/>
            <a:ext cx="10719454" cy="1200329"/>
          </a:xfrm>
          <a:prstGeom prst="rect">
            <a:avLst/>
          </a:prstGeom>
          <a:noFill/>
        </p:spPr>
        <p:txBody>
          <a:bodyPr wrap="square" rtlCol="0">
            <a:spAutoFit/>
          </a:bodyPr>
          <a:lstStyle/>
          <a:p>
            <a:r>
              <a:rPr lang="en-US" sz="2400" dirty="0"/>
              <a:t>Variable is retained since house sale price shows variation based on year in which the garage of the house is build.</a:t>
            </a:r>
          </a:p>
          <a:p>
            <a:r>
              <a:rPr lang="en-US" sz="2400" dirty="0"/>
              <a:t>Min:1900 Max:2010</a:t>
            </a:r>
          </a:p>
        </p:txBody>
      </p:sp>
      <p:sp>
        <p:nvSpPr>
          <p:cNvPr id="7" name="TextBox 6">
            <a:extLst>
              <a:ext uri="{FF2B5EF4-FFF2-40B4-BE49-F238E27FC236}">
                <a16:creationId xmlns:a16="http://schemas.microsoft.com/office/drawing/2014/main" id="{5B4FB6BC-4F54-45C7-9E95-4409AC4754C4}"/>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3" name="Audio 2">
            <a:hlinkClick r:id="" action="ppaction://media"/>
            <a:extLst>
              <a:ext uri="{FF2B5EF4-FFF2-40B4-BE49-F238E27FC236}">
                <a16:creationId xmlns:a16="http://schemas.microsoft.com/office/drawing/2014/main" id="{33B73D4C-7AAB-4988-8E8C-7DE59C9448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70984784"/>
      </p:ext>
    </p:extLst>
  </p:cSld>
  <p:clrMapOvr>
    <a:masterClrMapping/>
  </p:clrMapOvr>
  <mc:AlternateContent xmlns:mc="http://schemas.openxmlformats.org/markup-compatibility/2006">
    <mc:Choice xmlns:p14="http://schemas.microsoft.com/office/powerpoint/2010/main" Requires="p14">
      <p:transition spd="slow" p14:dur="2000" advTm="13989"/>
    </mc:Choice>
    <mc:Fallback>
      <p:transition spd="slow" advTm="13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Multicollinearity Check?</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3DEA4F4-9161-4FE7-950C-E89B013D9A6C}"/>
              </a:ext>
            </a:extLst>
          </p:cNvPr>
          <p:cNvSpPr txBox="1"/>
          <p:nvPr/>
        </p:nvSpPr>
        <p:spPr>
          <a:xfrm>
            <a:off x="8770373" y="1103135"/>
            <a:ext cx="2883147" cy="3785652"/>
          </a:xfrm>
          <a:prstGeom prst="rect">
            <a:avLst/>
          </a:prstGeom>
          <a:noFill/>
        </p:spPr>
        <p:txBody>
          <a:bodyPr wrap="square" rtlCol="0">
            <a:spAutoFit/>
          </a:bodyPr>
          <a:lstStyle/>
          <a:p>
            <a:r>
              <a:rPr lang="en-US" sz="2400" dirty="0"/>
              <a:t>Following variables are dropped because of the higher correlation </a:t>
            </a:r>
          </a:p>
          <a:p>
            <a:r>
              <a:rPr lang="en-US" sz="2400" dirty="0"/>
              <a:t>(-0.8&gt; </a:t>
            </a:r>
            <a:r>
              <a:rPr lang="en-US" sz="2400" dirty="0" err="1"/>
              <a:t>corr</a:t>
            </a:r>
            <a:r>
              <a:rPr lang="en-US" sz="2400" dirty="0"/>
              <a:t>()&lt;0.8) with other variables in the data set.</a:t>
            </a:r>
          </a:p>
          <a:p>
            <a:pPr marL="342900" indent="-342900">
              <a:buFont typeface="Arial" panose="020B0604020202020204" pitchFamily="34" charset="0"/>
              <a:buChar char="•"/>
            </a:pPr>
            <a:r>
              <a:rPr lang="en-US" sz="2400" dirty="0"/>
              <a:t>‘</a:t>
            </a:r>
            <a:r>
              <a:rPr lang="en-US" sz="2400" dirty="0" err="1"/>
              <a:t>GarageArea</a:t>
            </a:r>
            <a:r>
              <a:rPr lang="en-US" sz="2400" dirty="0"/>
              <a:t>’</a:t>
            </a:r>
          </a:p>
          <a:p>
            <a:pPr marL="342900" indent="-342900">
              <a:buFont typeface="Arial" panose="020B0604020202020204" pitchFamily="34" charset="0"/>
              <a:buChar char="•"/>
            </a:pPr>
            <a:r>
              <a:rPr lang="en-US" sz="2400" dirty="0"/>
              <a:t>‘</a:t>
            </a:r>
            <a:r>
              <a:rPr lang="en-US" sz="2400" dirty="0" err="1"/>
              <a:t>GrLivArea</a:t>
            </a:r>
            <a:r>
              <a:rPr lang="en-US" sz="2400" dirty="0"/>
              <a:t>’</a:t>
            </a:r>
          </a:p>
          <a:p>
            <a:pPr marL="342900" indent="-342900">
              <a:buFont typeface="Arial" panose="020B0604020202020204" pitchFamily="34" charset="0"/>
              <a:buChar char="•"/>
            </a:pPr>
            <a:r>
              <a:rPr lang="en-US" sz="2400" dirty="0"/>
              <a:t>'</a:t>
            </a:r>
            <a:r>
              <a:rPr lang="en-US" sz="2400" dirty="0" err="1"/>
              <a:t>TotRmsAbvGrd</a:t>
            </a:r>
            <a:r>
              <a:rPr lang="en-US" sz="2400" dirty="0"/>
              <a:t>'</a:t>
            </a:r>
          </a:p>
        </p:txBody>
      </p:sp>
      <p:pic>
        <p:nvPicPr>
          <p:cNvPr id="3" name="Picture 2">
            <a:extLst>
              <a:ext uri="{FF2B5EF4-FFF2-40B4-BE49-F238E27FC236}">
                <a16:creationId xmlns:a16="http://schemas.microsoft.com/office/drawing/2014/main" id="{D894D4BD-7C19-4AE3-A7E6-0AB696909A8E}"/>
              </a:ext>
            </a:extLst>
          </p:cNvPr>
          <p:cNvPicPr>
            <a:picLocks noChangeAspect="1"/>
          </p:cNvPicPr>
          <p:nvPr/>
        </p:nvPicPr>
        <p:blipFill>
          <a:blip r:embed="rId4"/>
          <a:stretch>
            <a:fillRect/>
          </a:stretch>
        </p:blipFill>
        <p:spPr>
          <a:xfrm>
            <a:off x="518160" y="955237"/>
            <a:ext cx="8055569" cy="5719357"/>
          </a:xfrm>
          <a:prstGeom prst="rect">
            <a:avLst/>
          </a:prstGeom>
        </p:spPr>
      </p:pic>
      <p:sp>
        <p:nvSpPr>
          <p:cNvPr id="5" name="Rectangle 4">
            <a:extLst>
              <a:ext uri="{FF2B5EF4-FFF2-40B4-BE49-F238E27FC236}">
                <a16:creationId xmlns:a16="http://schemas.microsoft.com/office/drawing/2014/main" id="{AFCA1A0A-9A3B-4E85-8872-28BBFD3DF4E6}"/>
              </a:ext>
            </a:extLst>
          </p:cNvPr>
          <p:cNvSpPr/>
          <p:nvPr/>
        </p:nvSpPr>
        <p:spPr>
          <a:xfrm rot="5400000">
            <a:off x="1021501" y="3331894"/>
            <a:ext cx="281557" cy="1247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04E7F2-D0A3-4ADB-9870-28E3E313A5AF}"/>
              </a:ext>
            </a:extLst>
          </p:cNvPr>
          <p:cNvSpPr/>
          <p:nvPr/>
        </p:nvSpPr>
        <p:spPr>
          <a:xfrm rot="5400000">
            <a:off x="1021501" y="2756039"/>
            <a:ext cx="281557" cy="1247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8A5F098-1486-400C-BFE9-51073C72B712}"/>
              </a:ext>
            </a:extLst>
          </p:cNvPr>
          <p:cNvPicPr>
            <a:picLocks noChangeAspect="1"/>
          </p:cNvPicPr>
          <p:nvPr/>
        </p:nvPicPr>
        <p:blipFill>
          <a:blip r:embed="rId5"/>
          <a:stretch>
            <a:fillRect/>
          </a:stretch>
        </p:blipFill>
        <p:spPr>
          <a:xfrm>
            <a:off x="538479" y="2339473"/>
            <a:ext cx="1280271" cy="310923"/>
          </a:xfrm>
          <a:prstGeom prst="rect">
            <a:avLst/>
          </a:prstGeom>
        </p:spPr>
      </p:pic>
      <p:pic>
        <p:nvPicPr>
          <p:cNvPr id="14" name="Audio 13">
            <a:hlinkClick r:id="" action="ppaction://media"/>
            <a:extLst>
              <a:ext uri="{FF2B5EF4-FFF2-40B4-BE49-F238E27FC236}">
                <a16:creationId xmlns:a16="http://schemas.microsoft.com/office/drawing/2014/main" id="{BB858B68-876F-4AEA-B5F4-4A13C57035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23787930"/>
      </p:ext>
    </p:extLst>
  </p:cSld>
  <p:clrMapOvr>
    <a:masterClrMapping/>
  </p:clrMapOvr>
  <mc:AlternateContent xmlns:mc="http://schemas.openxmlformats.org/markup-compatibility/2006">
    <mc:Choice xmlns:p14="http://schemas.microsoft.com/office/powerpoint/2010/main" Requires="p14">
      <p:transition spd="slow" p14:dur="2000" advTm="23904"/>
    </mc:Choice>
    <mc:Fallback>
      <p:transition spd="slow" advTm="23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69517C3-41FE-45EC-8F5D-7813FA8E685B}"/>
              </a:ext>
            </a:extLst>
          </p:cNvPr>
          <p:cNvPicPr>
            <a:picLocks noChangeAspect="1"/>
          </p:cNvPicPr>
          <p:nvPr/>
        </p:nvPicPr>
        <p:blipFill>
          <a:blip r:embed="rId4"/>
          <a:stretch>
            <a:fillRect/>
          </a:stretch>
        </p:blipFill>
        <p:spPr>
          <a:xfrm>
            <a:off x="336050" y="2331239"/>
            <a:ext cx="11499577" cy="3764606"/>
          </a:xfrm>
          <a:prstGeom prst="rect">
            <a:avLst/>
          </a:prstGeom>
        </p:spPr>
      </p:pic>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5225845" cy="461665"/>
          </a:xfrm>
          <a:prstGeom prst="rect">
            <a:avLst/>
          </a:prstGeom>
          <a:noFill/>
        </p:spPr>
        <p:txBody>
          <a:bodyPr wrap="square" rtlCol="0">
            <a:spAutoFit/>
          </a:bodyPr>
          <a:lstStyle/>
          <a:p>
            <a:r>
              <a:rPr lang="en-US" sz="2400" dirty="0" err="1"/>
              <a:t>MSSubClass</a:t>
            </a:r>
            <a:r>
              <a:rPr lang="en-US" sz="2400" dirty="0"/>
              <a:t> vs Sale Price</a:t>
            </a:r>
          </a:p>
        </p:txBody>
      </p:sp>
      <p:sp>
        <p:nvSpPr>
          <p:cNvPr id="15" name="TextBox 14">
            <a:extLst>
              <a:ext uri="{FF2B5EF4-FFF2-40B4-BE49-F238E27FC236}">
                <a16:creationId xmlns:a16="http://schemas.microsoft.com/office/drawing/2014/main" id="{F72A7CC5-4CE8-4FD2-88CB-2FE44DD29753}"/>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16" name="Audio 15">
            <a:hlinkClick r:id="" action="ppaction://media"/>
            <a:extLst>
              <a:ext uri="{FF2B5EF4-FFF2-40B4-BE49-F238E27FC236}">
                <a16:creationId xmlns:a16="http://schemas.microsoft.com/office/drawing/2014/main" id="{62FC3F49-FF52-41B6-A6D4-C292824E11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7581033"/>
      </p:ext>
    </p:extLst>
  </p:cSld>
  <p:clrMapOvr>
    <a:masterClrMapping/>
  </p:clrMapOvr>
  <mc:AlternateContent xmlns:mc="http://schemas.openxmlformats.org/markup-compatibility/2006">
    <mc:Choice xmlns:p14="http://schemas.microsoft.com/office/powerpoint/2010/main" Requires="p14">
      <p:transition spd="slow" p14:dur="2000" advTm="14971"/>
    </mc:Choice>
    <mc:Fallback>
      <p:transition spd="slow" advTm="1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BB34B-DB18-4079-9472-9883C7C6351B}"/>
              </a:ext>
            </a:extLst>
          </p:cNvPr>
          <p:cNvPicPr>
            <a:picLocks noChangeAspect="1"/>
          </p:cNvPicPr>
          <p:nvPr/>
        </p:nvPicPr>
        <p:blipFill>
          <a:blip r:embed="rId4"/>
          <a:stretch>
            <a:fillRect/>
          </a:stretch>
        </p:blipFill>
        <p:spPr>
          <a:xfrm>
            <a:off x="374154" y="2480410"/>
            <a:ext cx="11423370" cy="3619814"/>
          </a:xfrm>
          <a:prstGeom prst="rect">
            <a:avLst/>
          </a:prstGeom>
        </p:spPr>
      </p:pic>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5225845" cy="461665"/>
          </a:xfrm>
          <a:prstGeom prst="rect">
            <a:avLst/>
          </a:prstGeom>
          <a:noFill/>
        </p:spPr>
        <p:txBody>
          <a:bodyPr wrap="square" rtlCol="0">
            <a:spAutoFit/>
          </a:bodyPr>
          <a:lstStyle/>
          <a:p>
            <a:r>
              <a:rPr lang="en-US" sz="2400" dirty="0" err="1"/>
              <a:t>MSZoning</a:t>
            </a:r>
            <a:r>
              <a:rPr lang="en-US" sz="2400" dirty="0"/>
              <a:t> vs Sale Price</a:t>
            </a:r>
          </a:p>
        </p:txBody>
      </p:sp>
      <p:sp>
        <p:nvSpPr>
          <p:cNvPr id="10" name="TextBox 9">
            <a:extLst>
              <a:ext uri="{FF2B5EF4-FFF2-40B4-BE49-F238E27FC236}">
                <a16:creationId xmlns:a16="http://schemas.microsoft.com/office/drawing/2014/main" id="{CD4016E2-3076-46BF-A075-E7F21FC85C74}"/>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1394FC85-96D1-4D38-AD5E-888A1DACBE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0792041"/>
      </p:ext>
    </p:extLst>
  </p:cSld>
  <p:clrMapOvr>
    <a:masterClrMapping/>
  </p:clrMapOvr>
  <mc:AlternateContent xmlns:mc="http://schemas.openxmlformats.org/markup-compatibility/2006">
    <mc:Choice xmlns:p14="http://schemas.microsoft.com/office/powerpoint/2010/main" Requires="p14">
      <p:transition spd="slow" p14:dur="2000" advTm="7994"/>
    </mc:Choice>
    <mc:Fallback>
      <p:transition spd="slow" advTm="7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628CC-6C89-472A-89FA-C5E18CC46FF6}"/>
              </a:ext>
            </a:extLst>
          </p:cNvPr>
          <p:cNvPicPr>
            <a:picLocks noChangeAspect="1"/>
          </p:cNvPicPr>
          <p:nvPr/>
        </p:nvPicPr>
        <p:blipFill>
          <a:blip r:embed="rId4"/>
          <a:stretch>
            <a:fillRect/>
          </a:stretch>
        </p:blipFill>
        <p:spPr>
          <a:xfrm>
            <a:off x="2964360" y="1375725"/>
            <a:ext cx="5508260" cy="5353370"/>
          </a:xfrm>
          <a:prstGeom prst="rect">
            <a:avLst/>
          </a:prstGeom>
        </p:spPr>
      </p:pic>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5225845" cy="461665"/>
          </a:xfrm>
          <a:prstGeom prst="rect">
            <a:avLst/>
          </a:prstGeom>
          <a:noFill/>
        </p:spPr>
        <p:txBody>
          <a:bodyPr wrap="square" rtlCol="0">
            <a:spAutoFit/>
          </a:bodyPr>
          <a:lstStyle/>
          <a:p>
            <a:r>
              <a:rPr lang="en-US" sz="2400" dirty="0" err="1"/>
              <a:t>LotArea</a:t>
            </a:r>
            <a:r>
              <a:rPr lang="en-US" sz="2400" dirty="0"/>
              <a:t> vs Sale Price</a:t>
            </a:r>
          </a:p>
        </p:txBody>
      </p:sp>
      <p:sp>
        <p:nvSpPr>
          <p:cNvPr id="10" name="TextBox 9">
            <a:extLst>
              <a:ext uri="{FF2B5EF4-FFF2-40B4-BE49-F238E27FC236}">
                <a16:creationId xmlns:a16="http://schemas.microsoft.com/office/drawing/2014/main" id="{6C7635F7-6923-4219-A9A5-090325FDB0EE}"/>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sp>
        <p:nvSpPr>
          <p:cNvPr id="14" name="TextBox 13">
            <a:extLst>
              <a:ext uri="{FF2B5EF4-FFF2-40B4-BE49-F238E27FC236}">
                <a16:creationId xmlns:a16="http://schemas.microsoft.com/office/drawing/2014/main" id="{A9564090-B1AF-4B78-8F1E-42704CC30FA6}"/>
              </a:ext>
            </a:extLst>
          </p:cNvPr>
          <p:cNvSpPr txBox="1"/>
          <p:nvPr/>
        </p:nvSpPr>
        <p:spPr>
          <a:xfrm>
            <a:off x="9183329" y="2182761"/>
            <a:ext cx="2470191" cy="646331"/>
          </a:xfrm>
          <a:prstGeom prst="rect">
            <a:avLst/>
          </a:prstGeom>
          <a:noFill/>
        </p:spPr>
        <p:txBody>
          <a:bodyPr wrap="square" rtlCol="0">
            <a:spAutoFit/>
          </a:bodyPr>
          <a:lstStyle/>
          <a:p>
            <a:r>
              <a:rPr lang="en-US" dirty="0"/>
              <a:t>0.26 correlation with house </a:t>
            </a:r>
            <a:r>
              <a:rPr lang="en-US" dirty="0" err="1"/>
              <a:t>SalePrice</a:t>
            </a:r>
            <a:endParaRPr lang="en-US" dirty="0"/>
          </a:p>
        </p:txBody>
      </p:sp>
      <p:pic>
        <p:nvPicPr>
          <p:cNvPr id="4" name="Audio 3">
            <a:hlinkClick r:id="" action="ppaction://media"/>
            <a:extLst>
              <a:ext uri="{FF2B5EF4-FFF2-40B4-BE49-F238E27FC236}">
                <a16:creationId xmlns:a16="http://schemas.microsoft.com/office/drawing/2014/main" id="{570DD40F-638C-4405-BFD8-304F276FA9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99218459"/>
      </p:ext>
    </p:extLst>
  </p:cSld>
  <p:clrMapOvr>
    <a:masterClrMapping/>
  </p:clrMapOvr>
  <mc:AlternateContent xmlns:mc="http://schemas.openxmlformats.org/markup-compatibility/2006">
    <mc:Choice xmlns:p14="http://schemas.microsoft.com/office/powerpoint/2010/main" Requires="p14">
      <p:transition spd="slow" p14:dur="2000" advTm="10881"/>
    </mc:Choice>
    <mc:Fallback>
      <p:transition spd="slow" advTm="10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F5410-1ABF-4290-8AF1-0A787A8BD201}"/>
              </a:ext>
            </a:extLst>
          </p:cNvPr>
          <p:cNvPicPr>
            <a:picLocks noChangeAspect="1"/>
          </p:cNvPicPr>
          <p:nvPr/>
        </p:nvPicPr>
        <p:blipFill>
          <a:blip r:embed="rId4"/>
          <a:stretch>
            <a:fillRect/>
          </a:stretch>
        </p:blipFill>
        <p:spPr>
          <a:xfrm>
            <a:off x="289057" y="2249692"/>
            <a:ext cx="11613886" cy="3642676"/>
          </a:xfrm>
          <a:prstGeom prst="rect">
            <a:avLst/>
          </a:prstGeom>
        </p:spPr>
      </p:pic>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5225845" cy="461665"/>
          </a:xfrm>
          <a:prstGeom prst="rect">
            <a:avLst/>
          </a:prstGeom>
          <a:noFill/>
        </p:spPr>
        <p:txBody>
          <a:bodyPr wrap="square" rtlCol="0">
            <a:spAutoFit/>
          </a:bodyPr>
          <a:lstStyle/>
          <a:p>
            <a:r>
              <a:rPr lang="en-US" sz="2400" dirty="0" err="1"/>
              <a:t>LotShape</a:t>
            </a:r>
            <a:r>
              <a:rPr lang="en-US" sz="2400" dirty="0"/>
              <a:t> vs Sale Price</a:t>
            </a:r>
          </a:p>
        </p:txBody>
      </p:sp>
      <p:sp>
        <p:nvSpPr>
          <p:cNvPr id="10" name="TextBox 9">
            <a:extLst>
              <a:ext uri="{FF2B5EF4-FFF2-40B4-BE49-F238E27FC236}">
                <a16:creationId xmlns:a16="http://schemas.microsoft.com/office/drawing/2014/main" id="{6B160B6F-034E-40F2-BEF0-9F99A6D7FA9A}"/>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4B012B9E-8CCC-412D-A095-217480C1A8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55526093"/>
      </p:ext>
    </p:extLst>
  </p:cSld>
  <p:clrMapOvr>
    <a:masterClrMapping/>
  </p:clrMapOvr>
  <mc:AlternateContent xmlns:mc="http://schemas.openxmlformats.org/markup-compatibility/2006">
    <mc:Choice xmlns:p14="http://schemas.microsoft.com/office/powerpoint/2010/main" Requires="p14">
      <p:transition spd="slow" p14:dur="2000" advTm="4885"/>
    </mc:Choice>
    <mc:Fallback>
      <p:transition spd="slow" advTm="4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5225845" cy="461665"/>
          </a:xfrm>
          <a:prstGeom prst="rect">
            <a:avLst/>
          </a:prstGeom>
          <a:noFill/>
        </p:spPr>
        <p:txBody>
          <a:bodyPr wrap="square" rtlCol="0">
            <a:spAutoFit/>
          </a:bodyPr>
          <a:lstStyle/>
          <a:p>
            <a:r>
              <a:rPr lang="en-US" sz="2400" dirty="0" err="1"/>
              <a:t>LotConfig</a:t>
            </a:r>
            <a:r>
              <a:rPr lang="en-US" sz="2400" dirty="0"/>
              <a:t> vs Sale Price</a:t>
            </a:r>
          </a:p>
        </p:txBody>
      </p:sp>
      <p:pic>
        <p:nvPicPr>
          <p:cNvPr id="2" name="Picture 1">
            <a:extLst>
              <a:ext uri="{FF2B5EF4-FFF2-40B4-BE49-F238E27FC236}">
                <a16:creationId xmlns:a16="http://schemas.microsoft.com/office/drawing/2014/main" id="{32994EF5-95BB-497D-A474-B241234A8F78}"/>
              </a:ext>
            </a:extLst>
          </p:cNvPr>
          <p:cNvPicPr>
            <a:picLocks noChangeAspect="1"/>
          </p:cNvPicPr>
          <p:nvPr/>
        </p:nvPicPr>
        <p:blipFill>
          <a:blip r:embed="rId4"/>
          <a:stretch>
            <a:fillRect/>
          </a:stretch>
        </p:blipFill>
        <p:spPr>
          <a:xfrm>
            <a:off x="350022" y="2183581"/>
            <a:ext cx="11491956" cy="3749365"/>
          </a:xfrm>
          <a:prstGeom prst="rect">
            <a:avLst/>
          </a:prstGeom>
        </p:spPr>
      </p:pic>
      <p:sp>
        <p:nvSpPr>
          <p:cNvPr id="10" name="TextBox 9">
            <a:extLst>
              <a:ext uri="{FF2B5EF4-FFF2-40B4-BE49-F238E27FC236}">
                <a16:creationId xmlns:a16="http://schemas.microsoft.com/office/drawing/2014/main" id="{D2C043DC-F6EA-4A4F-BC72-04A893255377}"/>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24EB8433-19A1-457D-A033-CF3EFF937B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00001830"/>
      </p:ext>
    </p:extLst>
  </p:cSld>
  <p:clrMapOvr>
    <a:masterClrMapping/>
  </p:clrMapOvr>
  <mc:AlternateContent xmlns:mc="http://schemas.openxmlformats.org/markup-compatibility/2006">
    <mc:Choice xmlns:p14="http://schemas.microsoft.com/office/powerpoint/2010/main" Requires="p14">
      <p:transition spd="slow" p14:dur="2000" advTm="5086"/>
    </mc:Choice>
    <mc:Fallback>
      <p:transition spd="slow" advTm="5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5225845" cy="461665"/>
          </a:xfrm>
          <a:prstGeom prst="rect">
            <a:avLst/>
          </a:prstGeom>
          <a:noFill/>
        </p:spPr>
        <p:txBody>
          <a:bodyPr wrap="square" rtlCol="0">
            <a:spAutoFit/>
          </a:bodyPr>
          <a:lstStyle/>
          <a:p>
            <a:r>
              <a:rPr lang="en-US" sz="2400" dirty="0"/>
              <a:t>Neighborhood vs Sale Price</a:t>
            </a:r>
          </a:p>
        </p:txBody>
      </p:sp>
      <p:pic>
        <p:nvPicPr>
          <p:cNvPr id="3" name="Picture 2">
            <a:extLst>
              <a:ext uri="{FF2B5EF4-FFF2-40B4-BE49-F238E27FC236}">
                <a16:creationId xmlns:a16="http://schemas.microsoft.com/office/drawing/2014/main" id="{D8B7C0B9-22BD-4624-B8E6-76300CD92FD5}"/>
              </a:ext>
            </a:extLst>
          </p:cNvPr>
          <p:cNvPicPr>
            <a:picLocks noChangeAspect="1"/>
          </p:cNvPicPr>
          <p:nvPr/>
        </p:nvPicPr>
        <p:blipFill>
          <a:blip r:embed="rId4"/>
          <a:stretch>
            <a:fillRect/>
          </a:stretch>
        </p:blipFill>
        <p:spPr>
          <a:xfrm>
            <a:off x="305568" y="2361721"/>
            <a:ext cx="11560542" cy="3734124"/>
          </a:xfrm>
          <a:prstGeom prst="rect">
            <a:avLst/>
          </a:prstGeom>
        </p:spPr>
      </p:pic>
      <p:sp>
        <p:nvSpPr>
          <p:cNvPr id="14" name="TextBox 13">
            <a:extLst>
              <a:ext uri="{FF2B5EF4-FFF2-40B4-BE49-F238E27FC236}">
                <a16:creationId xmlns:a16="http://schemas.microsoft.com/office/drawing/2014/main" id="{2C4A0A58-2119-4DD9-9B5B-4DE3A14E6971}"/>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5" name="Audio 4">
            <a:hlinkClick r:id="" action="ppaction://media"/>
            <a:extLst>
              <a:ext uri="{FF2B5EF4-FFF2-40B4-BE49-F238E27FC236}">
                <a16:creationId xmlns:a16="http://schemas.microsoft.com/office/drawing/2014/main" id="{CFFBA646-04D0-489A-9203-8F16D9F69D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83973475"/>
      </p:ext>
    </p:extLst>
  </p:cSld>
  <p:clrMapOvr>
    <a:masterClrMapping/>
  </p:clrMapOvr>
  <mc:AlternateContent xmlns:mc="http://schemas.openxmlformats.org/markup-compatibility/2006">
    <mc:Choice xmlns:p14="http://schemas.microsoft.com/office/powerpoint/2010/main" Requires="p14">
      <p:transition spd="slow" p14:dur="2000" advTm="5527"/>
    </mc:Choice>
    <mc:Fallback>
      <p:transition spd="slow" advTm="5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BD77F5-0505-46DF-B67E-B8E04ADAF8C0}"/>
              </a:ext>
            </a:extLst>
          </p:cNvPr>
          <p:cNvSpPr>
            <a:spLocks noGrp="1"/>
          </p:cNvSpPr>
          <p:nvPr>
            <p:ph type="ctrTitle"/>
          </p:nvPr>
        </p:nvSpPr>
        <p:spPr>
          <a:xfrm>
            <a:off x="793749" y="1024383"/>
            <a:ext cx="10601325" cy="1150210"/>
          </a:xfrm>
        </p:spPr>
        <p:txBody>
          <a:bodyPr>
            <a:normAutofit/>
          </a:bodyPr>
          <a:lstStyle/>
          <a:p>
            <a:r>
              <a:rPr lang="en-US" sz="6600" b="1" dirty="0">
                <a:latin typeface="Arial" panose="020B0604020202020204" pitchFamily="34" charset="0"/>
                <a:cs typeface="Arial" panose="020B0604020202020204" pitchFamily="34" charset="0"/>
              </a:rPr>
              <a:t>Problem Statement</a:t>
            </a:r>
            <a:endParaRPr lang="en-US" sz="6600" dirty="0">
              <a:latin typeface="Arial" panose="020B0604020202020204" pitchFamily="34" charset="0"/>
              <a:cs typeface="Arial" panose="020B0604020202020204" pitchFamily="34" charset="0"/>
            </a:endParaRPr>
          </a:p>
        </p:txBody>
      </p:sp>
      <p:cxnSp>
        <p:nvCxnSpPr>
          <p:cNvPr id="61" name="Straight Connector 60">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0EA0277-67F5-40EB-B9A9-C14547274704}"/>
              </a:ext>
            </a:extLst>
          </p:cNvPr>
          <p:cNvSpPr/>
          <p:nvPr/>
        </p:nvSpPr>
        <p:spPr>
          <a:xfrm>
            <a:off x="793749" y="2174593"/>
            <a:ext cx="10857477" cy="3659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189B5072-3FD9-46FE-BE12-4C2E69EE970A}"/>
              </a:ext>
            </a:extLst>
          </p:cNvPr>
          <p:cNvSpPr>
            <a:spLocks noGrp="1"/>
          </p:cNvSpPr>
          <p:nvPr>
            <p:ph type="subTitle" idx="1"/>
          </p:nvPr>
        </p:nvSpPr>
        <p:spPr>
          <a:xfrm>
            <a:off x="657791" y="2200301"/>
            <a:ext cx="10873239" cy="3607607"/>
          </a:xfrm>
          <a:solidFill>
            <a:schemeClr val="bg1"/>
          </a:solidFill>
        </p:spPr>
        <p:txBody>
          <a:bodyPr>
            <a:noAutofit/>
          </a:bodyPr>
          <a:lstStyle/>
          <a:p>
            <a:pPr algn="l"/>
            <a:r>
              <a:rPr lang="en-US" sz="2000" b="1" dirty="0">
                <a:latin typeface="Arial" panose="020B0604020202020204" pitchFamily="34" charset="0"/>
                <a:cs typeface="Arial" panose="020B0604020202020204" pitchFamily="34" charset="0"/>
              </a:rPr>
              <a:t>	</a:t>
            </a:r>
            <a:r>
              <a:rPr lang="en-US" sz="2000" dirty="0"/>
              <a:t>Many of us in our lifetime encounter a process of buying or selling a house. </a:t>
            </a:r>
            <a:r>
              <a:rPr lang="en-US" sz="2000" b="1" dirty="0"/>
              <a:t>A House Buyer</a:t>
            </a:r>
            <a:r>
              <a:rPr lang="en-US" sz="2000" dirty="0"/>
              <a:t> is interested in purchasing the best house for the money he is paying to the Seller however </a:t>
            </a:r>
            <a:r>
              <a:rPr lang="en-US" sz="2000" b="1" dirty="0"/>
              <a:t>a House Seller</a:t>
            </a:r>
            <a:r>
              <a:rPr lang="en-US" sz="2000" dirty="0"/>
              <a:t> is interested in selling the house for the best-selling price. This project is focused on predicting house prices in USA based on the data available. This will eventually help potential house buyers as well as sellers.</a:t>
            </a:r>
          </a:p>
          <a:p>
            <a:pPr algn="l"/>
            <a:r>
              <a:rPr lang="en-US" sz="2000" dirty="0"/>
              <a:t>Typically when the house value is evaluated, a layman may consider features of the house such as neighborhood, vicinity to key places (such as hospitals-clinics, schools, banks, markets-malls, public transport, work location etc.), square footage of the house, house type, number of bedrooms/bathrooms, amount of space around the house, vehicle parking, number of years, utilities supply etc.</a:t>
            </a:r>
          </a:p>
          <a:p>
            <a:pPr algn="l"/>
            <a:r>
              <a:rPr lang="en-US" sz="2000" dirty="0"/>
              <a:t>In this project We are analyzing all feature variables available in dataset and evaluate the best machine learning model for the prediction of  house prices.</a:t>
            </a:r>
          </a:p>
        </p:txBody>
      </p:sp>
      <p:pic>
        <p:nvPicPr>
          <p:cNvPr id="6" name="Audio 5">
            <a:hlinkClick r:id="" action="ppaction://media"/>
            <a:extLst>
              <a:ext uri="{FF2B5EF4-FFF2-40B4-BE49-F238E27FC236}">
                <a16:creationId xmlns:a16="http://schemas.microsoft.com/office/drawing/2014/main" id="{0F961429-C0A0-49AB-AC68-37582BA4A2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70723021"/>
      </p:ext>
    </p:extLst>
  </p:cSld>
  <p:clrMapOvr>
    <a:masterClrMapping/>
  </p:clrMapOvr>
  <mc:AlternateContent xmlns:mc="http://schemas.openxmlformats.org/markup-compatibility/2006">
    <mc:Choice xmlns:p14="http://schemas.microsoft.com/office/powerpoint/2010/main" Requires="p14">
      <p:transition spd="slow" p14:dur="2000" advTm="61601"/>
    </mc:Choice>
    <mc:Fallback>
      <p:transition spd="slow" advTm="61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8" y="1051429"/>
            <a:ext cx="2888554" cy="830997"/>
          </a:xfrm>
          <a:prstGeom prst="rect">
            <a:avLst/>
          </a:prstGeom>
          <a:noFill/>
        </p:spPr>
        <p:txBody>
          <a:bodyPr wrap="square" rtlCol="0">
            <a:spAutoFit/>
          </a:bodyPr>
          <a:lstStyle/>
          <a:p>
            <a:r>
              <a:rPr lang="en-US" sz="2400" dirty="0" err="1"/>
              <a:t>BldgType</a:t>
            </a:r>
            <a:r>
              <a:rPr lang="en-US" sz="2400" dirty="0"/>
              <a:t> vs Sale Price</a:t>
            </a:r>
          </a:p>
        </p:txBody>
      </p:sp>
      <p:pic>
        <p:nvPicPr>
          <p:cNvPr id="3" name="Picture 2">
            <a:extLst>
              <a:ext uri="{FF2B5EF4-FFF2-40B4-BE49-F238E27FC236}">
                <a16:creationId xmlns:a16="http://schemas.microsoft.com/office/drawing/2014/main" id="{5F370787-F2BB-44EF-A272-1E4E2E56A8FE}"/>
              </a:ext>
            </a:extLst>
          </p:cNvPr>
          <p:cNvPicPr>
            <a:picLocks noChangeAspect="1"/>
          </p:cNvPicPr>
          <p:nvPr/>
        </p:nvPicPr>
        <p:blipFill>
          <a:blip r:embed="rId4"/>
          <a:stretch>
            <a:fillRect/>
          </a:stretch>
        </p:blipFill>
        <p:spPr>
          <a:xfrm>
            <a:off x="334780" y="2419051"/>
            <a:ext cx="11522439" cy="3657917"/>
          </a:xfrm>
          <a:prstGeom prst="rect">
            <a:avLst/>
          </a:prstGeom>
        </p:spPr>
      </p:pic>
      <p:sp>
        <p:nvSpPr>
          <p:cNvPr id="10" name="TextBox 9">
            <a:extLst>
              <a:ext uri="{FF2B5EF4-FFF2-40B4-BE49-F238E27FC236}">
                <a16:creationId xmlns:a16="http://schemas.microsoft.com/office/drawing/2014/main" id="{C1071119-F900-43FC-96D5-5B6A035EA17A}"/>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7B2C2C64-AF6D-45A2-B926-AA8138BAD2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31478976"/>
      </p:ext>
    </p:extLst>
  </p:cSld>
  <p:clrMapOvr>
    <a:masterClrMapping/>
  </p:clrMapOvr>
  <mc:AlternateContent xmlns:mc="http://schemas.openxmlformats.org/markup-compatibility/2006">
    <mc:Choice xmlns:p14="http://schemas.microsoft.com/office/powerpoint/2010/main" Requires="p14">
      <p:transition spd="slow" p14:dur="2000" advTm="5050"/>
    </mc:Choice>
    <mc:Fallback>
      <p:transition spd="slow" advTm="5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8" y="1051429"/>
            <a:ext cx="3203186" cy="461665"/>
          </a:xfrm>
          <a:prstGeom prst="rect">
            <a:avLst/>
          </a:prstGeom>
          <a:noFill/>
        </p:spPr>
        <p:txBody>
          <a:bodyPr wrap="square" rtlCol="0">
            <a:spAutoFit/>
          </a:bodyPr>
          <a:lstStyle/>
          <a:p>
            <a:r>
              <a:rPr lang="en-US" sz="2400" dirty="0" err="1"/>
              <a:t>HouseStyle</a:t>
            </a:r>
            <a:r>
              <a:rPr lang="en-US" sz="2400" dirty="0"/>
              <a:t> vs Sale Price</a:t>
            </a:r>
          </a:p>
        </p:txBody>
      </p:sp>
      <p:pic>
        <p:nvPicPr>
          <p:cNvPr id="2" name="Picture 1">
            <a:extLst>
              <a:ext uri="{FF2B5EF4-FFF2-40B4-BE49-F238E27FC236}">
                <a16:creationId xmlns:a16="http://schemas.microsoft.com/office/drawing/2014/main" id="{99B162EF-9E6B-4339-8FD0-A6679BACEABD}"/>
              </a:ext>
            </a:extLst>
          </p:cNvPr>
          <p:cNvPicPr>
            <a:picLocks noChangeAspect="1"/>
          </p:cNvPicPr>
          <p:nvPr/>
        </p:nvPicPr>
        <p:blipFill>
          <a:blip r:embed="rId4"/>
          <a:stretch>
            <a:fillRect/>
          </a:stretch>
        </p:blipFill>
        <p:spPr>
          <a:xfrm>
            <a:off x="329450" y="2337010"/>
            <a:ext cx="11657273" cy="3699996"/>
          </a:xfrm>
          <a:prstGeom prst="rect">
            <a:avLst/>
          </a:prstGeom>
        </p:spPr>
      </p:pic>
      <p:sp>
        <p:nvSpPr>
          <p:cNvPr id="10" name="TextBox 9">
            <a:extLst>
              <a:ext uri="{FF2B5EF4-FFF2-40B4-BE49-F238E27FC236}">
                <a16:creationId xmlns:a16="http://schemas.microsoft.com/office/drawing/2014/main" id="{EFA7979C-6FB9-4E5B-974A-3AE848C89193}"/>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3F1D95B8-EDA8-42E9-AFAF-C22404FE54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49861631"/>
      </p:ext>
    </p:extLst>
  </p:cSld>
  <p:clrMapOvr>
    <a:masterClrMapping/>
  </p:clrMapOvr>
  <mc:AlternateContent xmlns:mc="http://schemas.openxmlformats.org/markup-compatibility/2006">
    <mc:Choice xmlns:p14="http://schemas.microsoft.com/office/powerpoint/2010/main" Requires="p14">
      <p:transition spd="slow" p14:dur="2000" advTm="4834"/>
    </mc:Choice>
    <mc:Fallback>
      <p:transition spd="slow" advTm="4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8" y="1051429"/>
            <a:ext cx="3262180" cy="461665"/>
          </a:xfrm>
          <a:prstGeom prst="rect">
            <a:avLst/>
          </a:prstGeom>
          <a:noFill/>
        </p:spPr>
        <p:txBody>
          <a:bodyPr wrap="square" rtlCol="0">
            <a:spAutoFit/>
          </a:bodyPr>
          <a:lstStyle/>
          <a:p>
            <a:r>
              <a:rPr lang="en-US" sz="2400" dirty="0" err="1"/>
              <a:t>OverallQual</a:t>
            </a:r>
            <a:r>
              <a:rPr lang="en-US" sz="2400" dirty="0"/>
              <a:t> vs Sale Price</a:t>
            </a:r>
          </a:p>
        </p:txBody>
      </p:sp>
      <p:pic>
        <p:nvPicPr>
          <p:cNvPr id="2" name="Picture 1">
            <a:extLst>
              <a:ext uri="{FF2B5EF4-FFF2-40B4-BE49-F238E27FC236}">
                <a16:creationId xmlns:a16="http://schemas.microsoft.com/office/drawing/2014/main" id="{67293DA6-5F7C-49ED-93FE-3F8AB37EA574}"/>
              </a:ext>
            </a:extLst>
          </p:cNvPr>
          <p:cNvPicPr>
            <a:picLocks noChangeAspect="1"/>
          </p:cNvPicPr>
          <p:nvPr/>
        </p:nvPicPr>
        <p:blipFill>
          <a:blip r:embed="rId4"/>
          <a:stretch>
            <a:fillRect/>
          </a:stretch>
        </p:blipFill>
        <p:spPr>
          <a:xfrm>
            <a:off x="346211" y="2318518"/>
            <a:ext cx="11499577" cy="3779848"/>
          </a:xfrm>
          <a:prstGeom prst="rect">
            <a:avLst/>
          </a:prstGeom>
        </p:spPr>
      </p:pic>
      <p:sp>
        <p:nvSpPr>
          <p:cNvPr id="10" name="TextBox 9">
            <a:extLst>
              <a:ext uri="{FF2B5EF4-FFF2-40B4-BE49-F238E27FC236}">
                <a16:creationId xmlns:a16="http://schemas.microsoft.com/office/drawing/2014/main" id="{E5C1B3C2-6273-402D-882E-5CAC9E90D8DE}"/>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13" name="Audio 12">
            <a:hlinkClick r:id="" action="ppaction://media"/>
            <a:extLst>
              <a:ext uri="{FF2B5EF4-FFF2-40B4-BE49-F238E27FC236}">
                <a16:creationId xmlns:a16="http://schemas.microsoft.com/office/drawing/2014/main" id="{7E041496-3832-483E-B0BC-7F64B59442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3811883"/>
      </p:ext>
    </p:extLst>
  </p:cSld>
  <p:clrMapOvr>
    <a:masterClrMapping/>
  </p:clrMapOvr>
  <mc:AlternateContent xmlns:mc="http://schemas.openxmlformats.org/markup-compatibility/2006">
    <mc:Choice xmlns:p14="http://schemas.microsoft.com/office/powerpoint/2010/main" Requires="p14">
      <p:transition spd="slow" p14:dur="2000" advTm="13255"/>
    </mc:Choice>
    <mc:Fallback>
      <p:transition spd="slow" advTm="13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8" y="1051429"/>
            <a:ext cx="3360502" cy="461665"/>
          </a:xfrm>
          <a:prstGeom prst="rect">
            <a:avLst/>
          </a:prstGeom>
          <a:noFill/>
        </p:spPr>
        <p:txBody>
          <a:bodyPr wrap="square" rtlCol="0">
            <a:spAutoFit/>
          </a:bodyPr>
          <a:lstStyle/>
          <a:p>
            <a:r>
              <a:rPr lang="en-US" sz="2400" dirty="0" err="1"/>
              <a:t>OverallCond</a:t>
            </a:r>
            <a:r>
              <a:rPr lang="en-US" sz="2400" dirty="0"/>
              <a:t> vs Sale Price</a:t>
            </a:r>
          </a:p>
        </p:txBody>
      </p:sp>
      <p:pic>
        <p:nvPicPr>
          <p:cNvPr id="2" name="Picture 1">
            <a:extLst>
              <a:ext uri="{FF2B5EF4-FFF2-40B4-BE49-F238E27FC236}">
                <a16:creationId xmlns:a16="http://schemas.microsoft.com/office/drawing/2014/main" id="{CB8CDA89-7EDA-4AE1-A046-80A43EFD8BB7}"/>
              </a:ext>
            </a:extLst>
          </p:cNvPr>
          <p:cNvPicPr>
            <a:picLocks noChangeAspect="1"/>
          </p:cNvPicPr>
          <p:nvPr/>
        </p:nvPicPr>
        <p:blipFill>
          <a:blip r:embed="rId4"/>
          <a:stretch>
            <a:fillRect/>
          </a:stretch>
        </p:blipFill>
        <p:spPr>
          <a:xfrm>
            <a:off x="346211" y="2249692"/>
            <a:ext cx="11499577" cy="3642676"/>
          </a:xfrm>
          <a:prstGeom prst="rect">
            <a:avLst/>
          </a:prstGeom>
        </p:spPr>
      </p:pic>
      <p:sp>
        <p:nvSpPr>
          <p:cNvPr id="10" name="TextBox 9">
            <a:extLst>
              <a:ext uri="{FF2B5EF4-FFF2-40B4-BE49-F238E27FC236}">
                <a16:creationId xmlns:a16="http://schemas.microsoft.com/office/drawing/2014/main" id="{5694AD10-409A-4E70-8F7E-BB3A374EDE50}"/>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F11EF225-15A4-4747-BB34-D0A7B92A60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39366642"/>
      </p:ext>
    </p:extLst>
  </p:cSld>
  <p:clrMapOvr>
    <a:masterClrMapping/>
  </p:clrMapOvr>
  <mc:AlternateContent xmlns:mc="http://schemas.openxmlformats.org/markup-compatibility/2006">
    <mc:Choice xmlns:p14="http://schemas.microsoft.com/office/powerpoint/2010/main" Requires="p14">
      <p:transition spd="slow" p14:dur="2000" advTm="13473"/>
    </mc:Choice>
    <mc:Fallback>
      <p:transition spd="slow" advTm="13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5225845" cy="461665"/>
          </a:xfrm>
          <a:prstGeom prst="rect">
            <a:avLst/>
          </a:prstGeom>
          <a:noFill/>
        </p:spPr>
        <p:txBody>
          <a:bodyPr wrap="square" rtlCol="0">
            <a:spAutoFit/>
          </a:bodyPr>
          <a:lstStyle/>
          <a:p>
            <a:r>
              <a:rPr lang="en-US" sz="2400" dirty="0" err="1"/>
              <a:t>RoofStyle</a:t>
            </a:r>
            <a:r>
              <a:rPr lang="en-US" sz="2400" dirty="0"/>
              <a:t> vs Sale Price</a:t>
            </a:r>
          </a:p>
        </p:txBody>
      </p:sp>
      <p:sp>
        <p:nvSpPr>
          <p:cNvPr id="6" name="TextBox 5">
            <a:extLst>
              <a:ext uri="{FF2B5EF4-FFF2-40B4-BE49-F238E27FC236}">
                <a16:creationId xmlns:a16="http://schemas.microsoft.com/office/drawing/2014/main" id="{B1FB8F48-5386-4DA1-91D6-CB2953A24640}"/>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2" name="Picture 1">
            <a:extLst>
              <a:ext uri="{FF2B5EF4-FFF2-40B4-BE49-F238E27FC236}">
                <a16:creationId xmlns:a16="http://schemas.microsoft.com/office/drawing/2014/main" id="{DC5CBB8A-773A-4D01-B26D-CB03B712682D}"/>
              </a:ext>
            </a:extLst>
          </p:cNvPr>
          <p:cNvPicPr>
            <a:picLocks noChangeAspect="1"/>
          </p:cNvPicPr>
          <p:nvPr/>
        </p:nvPicPr>
        <p:blipFill>
          <a:blip r:embed="rId4"/>
          <a:stretch>
            <a:fillRect/>
          </a:stretch>
        </p:blipFill>
        <p:spPr>
          <a:xfrm>
            <a:off x="565459" y="2347529"/>
            <a:ext cx="11088061" cy="3535986"/>
          </a:xfrm>
          <a:prstGeom prst="rect">
            <a:avLst/>
          </a:prstGeom>
        </p:spPr>
      </p:pic>
      <p:pic>
        <p:nvPicPr>
          <p:cNvPr id="4" name="Audio 3">
            <a:hlinkClick r:id="" action="ppaction://media"/>
            <a:extLst>
              <a:ext uri="{FF2B5EF4-FFF2-40B4-BE49-F238E27FC236}">
                <a16:creationId xmlns:a16="http://schemas.microsoft.com/office/drawing/2014/main" id="{8D194F1B-9438-4C39-A5E4-043F8E3D90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4212552"/>
      </p:ext>
    </p:extLst>
  </p:cSld>
  <p:clrMapOvr>
    <a:masterClrMapping/>
  </p:clrMapOvr>
  <mc:AlternateContent xmlns:mc="http://schemas.openxmlformats.org/markup-compatibility/2006">
    <mc:Choice xmlns:p14="http://schemas.microsoft.com/office/powerpoint/2010/main" Requires="p14">
      <p:transition spd="slow" p14:dur="2000" advTm="5220"/>
    </mc:Choice>
    <mc:Fallback>
      <p:transition spd="slow" advTm="5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3291677" cy="461665"/>
          </a:xfrm>
          <a:prstGeom prst="rect">
            <a:avLst/>
          </a:prstGeom>
          <a:noFill/>
        </p:spPr>
        <p:txBody>
          <a:bodyPr wrap="square" rtlCol="0">
            <a:spAutoFit/>
          </a:bodyPr>
          <a:lstStyle/>
          <a:p>
            <a:r>
              <a:rPr lang="en-US" sz="2400" dirty="0"/>
              <a:t>Exterior1st vs Sale Price</a:t>
            </a:r>
          </a:p>
        </p:txBody>
      </p:sp>
      <p:pic>
        <p:nvPicPr>
          <p:cNvPr id="4" name="Picture 3">
            <a:extLst>
              <a:ext uri="{FF2B5EF4-FFF2-40B4-BE49-F238E27FC236}">
                <a16:creationId xmlns:a16="http://schemas.microsoft.com/office/drawing/2014/main" id="{51C05229-7F47-4099-B078-9FEB3FF445DA}"/>
              </a:ext>
            </a:extLst>
          </p:cNvPr>
          <p:cNvPicPr>
            <a:picLocks noChangeAspect="1"/>
          </p:cNvPicPr>
          <p:nvPr/>
        </p:nvPicPr>
        <p:blipFill>
          <a:blip r:embed="rId4"/>
          <a:stretch>
            <a:fillRect/>
          </a:stretch>
        </p:blipFill>
        <p:spPr>
          <a:xfrm>
            <a:off x="350022" y="2128647"/>
            <a:ext cx="11491956" cy="3673158"/>
          </a:xfrm>
          <a:prstGeom prst="rect">
            <a:avLst/>
          </a:prstGeom>
        </p:spPr>
      </p:pic>
      <p:sp>
        <p:nvSpPr>
          <p:cNvPr id="12" name="TextBox 11">
            <a:extLst>
              <a:ext uri="{FF2B5EF4-FFF2-40B4-BE49-F238E27FC236}">
                <a16:creationId xmlns:a16="http://schemas.microsoft.com/office/drawing/2014/main" id="{192D2CD8-BDB6-477D-AB85-F47CEDD16FDC}"/>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5" name="Audio 4">
            <a:hlinkClick r:id="" action="ppaction://media"/>
            <a:extLst>
              <a:ext uri="{FF2B5EF4-FFF2-40B4-BE49-F238E27FC236}">
                <a16:creationId xmlns:a16="http://schemas.microsoft.com/office/drawing/2014/main" id="{7E57E742-EB52-4D4F-B226-7007691E01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03548018"/>
      </p:ext>
    </p:extLst>
  </p:cSld>
  <p:clrMapOvr>
    <a:masterClrMapping/>
  </p:clrMapOvr>
  <mc:AlternateContent xmlns:mc="http://schemas.openxmlformats.org/markup-compatibility/2006">
    <mc:Choice xmlns:p14="http://schemas.microsoft.com/office/powerpoint/2010/main" Requires="p14">
      <p:transition spd="slow" p14:dur="2000" advTm="6212"/>
    </mc:Choice>
    <mc:Fallback>
      <p:transition spd="slow" advTm="6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8" y="1051429"/>
            <a:ext cx="3232682" cy="461665"/>
          </a:xfrm>
          <a:prstGeom prst="rect">
            <a:avLst/>
          </a:prstGeom>
          <a:noFill/>
        </p:spPr>
        <p:txBody>
          <a:bodyPr wrap="square" rtlCol="0">
            <a:spAutoFit/>
          </a:bodyPr>
          <a:lstStyle/>
          <a:p>
            <a:r>
              <a:rPr lang="en-US" sz="2400" dirty="0"/>
              <a:t>Exterior2nd vs Sale Price</a:t>
            </a:r>
          </a:p>
        </p:txBody>
      </p:sp>
      <p:pic>
        <p:nvPicPr>
          <p:cNvPr id="2" name="Picture 1">
            <a:extLst>
              <a:ext uri="{FF2B5EF4-FFF2-40B4-BE49-F238E27FC236}">
                <a16:creationId xmlns:a16="http://schemas.microsoft.com/office/drawing/2014/main" id="{53554E6F-CD53-4FF6-B5D2-91A5BBA2E2F3}"/>
              </a:ext>
            </a:extLst>
          </p:cNvPr>
          <p:cNvPicPr>
            <a:picLocks noChangeAspect="1"/>
          </p:cNvPicPr>
          <p:nvPr/>
        </p:nvPicPr>
        <p:blipFill>
          <a:blip r:embed="rId4"/>
          <a:stretch>
            <a:fillRect/>
          </a:stretch>
        </p:blipFill>
        <p:spPr>
          <a:xfrm>
            <a:off x="343672" y="2148654"/>
            <a:ext cx="11484335" cy="3657917"/>
          </a:xfrm>
          <a:prstGeom prst="rect">
            <a:avLst/>
          </a:prstGeom>
        </p:spPr>
      </p:pic>
      <p:sp>
        <p:nvSpPr>
          <p:cNvPr id="10" name="TextBox 9">
            <a:extLst>
              <a:ext uri="{FF2B5EF4-FFF2-40B4-BE49-F238E27FC236}">
                <a16:creationId xmlns:a16="http://schemas.microsoft.com/office/drawing/2014/main" id="{8BD87E68-BB52-4F02-B67B-0C73716CF1AD}"/>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5865C7C5-3100-4C9C-9BF2-86EACC7B0E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88145254"/>
      </p:ext>
    </p:extLst>
  </p:cSld>
  <p:clrMapOvr>
    <a:masterClrMapping/>
  </p:clrMapOvr>
  <mc:AlternateContent xmlns:mc="http://schemas.openxmlformats.org/markup-compatibility/2006">
    <mc:Choice xmlns:p14="http://schemas.microsoft.com/office/powerpoint/2010/main" Requires="p14">
      <p:transition spd="slow" p14:dur="2000" advTm="5173"/>
    </mc:Choice>
    <mc:Fallback>
      <p:transition spd="slow" advTm="5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8" y="1051429"/>
            <a:ext cx="3183522" cy="461665"/>
          </a:xfrm>
          <a:prstGeom prst="rect">
            <a:avLst/>
          </a:prstGeom>
          <a:noFill/>
        </p:spPr>
        <p:txBody>
          <a:bodyPr wrap="square" rtlCol="0">
            <a:spAutoFit/>
          </a:bodyPr>
          <a:lstStyle/>
          <a:p>
            <a:r>
              <a:rPr lang="en-US" sz="2400" dirty="0"/>
              <a:t>Foundation vs Sale Price</a:t>
            </a:r>
          </a:p>
        </p:txBody>
      </p:sp>
      <p:pic>
        <p:nvPicPr>
          <p:cNvPr id="2" name="Picture 1">
            <a:extLst>
              <a:ext uri="{FF2B5EF4-FFF2-40B4-BE49-F238E27FC236}">
                <a16:creationId xmlns:a16="http://schemas.microsoft.com/office/drawing/2014/main" id="{935A6004-73CE-4540-809B-81E35668A8E7}"/>
              </a:ext>
            </a:extLst>
          </p:cNvPr>
          <p:cNvPicPr>
            <a:picLocks noChangeAspect="1"/>
          </p:cNvPicPr>
          <p:nvPr/>
        </p:nvPicPr>
        <p:blipFill>
          <a:blip r:embed="rId4"/>
          <a:stretch>
            <a:fillRect/>
          </a:stretch>
        </p:blipFill>
        <p:spPr>
          <a:xfrm>
            <a:off x="362723" y="2249692"/>
            <a:ext cx="11446232" cy="3627434"/>
          </a:xfrm>
          <a:prstGeom prst="rect">
            <a:avLst/>
          </a:prstGeom>
        </p:spPr>
      </p:pic>
      <p:sp>
        <p:nvSpPr>
          <p:cNvPr id="10" name="TextBox 9">
            <a:extLst>
              <a:ext uri="{FF2B5EF4-FFF2-40B4-BE49-F238E27FC236}">
                <a16:creationId xmlns:a16="http://schemas.microsoft.com/office/drawing/2014/main" id="{BC2BF1F3-B6AE-4863-957E-ED59B401C43E}"/>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2EBCDFFE-3C82-4A4B-AAD1-291C39A9CB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83604133"/>
      </p:ext>
    </p:extLst>
  </p:cSld>
  <p:clrMapOvr>
    <a:masterClrMapping/>
  </p:clrMapOvr>
  <mc:AlternateContent xmlns:mc="http://schemas.openxmlformats.org/markup-compatibility/2006">
    <mc:Choice xmlns:p14="http://schemas.microsoft.com/office/powerpoint/2010/main" Requires="p14">
      <p:transition spd="slow" p14:dur="2000" advTm="5236"/>
    </mc:Choice>
    <mc:Fallback>
      <p:transition spd="slow" advTm="5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5225845" cy="461665"/>
          </a:xfrm>
          <a:prstGeom prst="rect">
            <a:avLst/>
          </a:prstGeom>
          <a:noFill/>
        </p:spPr>
        <p:txBody>
          <a:bodyPr wrap="square" rtlCol="0">
            <a:spAutoFit/>
          </a:bodyPr>
          <a:lstStyle/>
          <a:p>
            <a:r>
              <a:rPr lang="en-US" sz="2400" dirty="0" err="1"/>
              <a:t>BsmtQual</a:t>
            </a:r>
            <a:r>
              <a:rPr lang="en-US" sz="2400" dirty="0"/>
              <a:t> vs Sale Price</a:t>
            </a:r>
          </a:p>
        </p:txBody>
      </p:sp>
      <p:pic>
        <p:nvPicPr>
          <p:cNvPr id="2" name="Picture 1">
            <a:extLst>
              <a:ext uri="{FF2B5EF4-FFF2-40B4-BE49-F238E27FC236}">
                <a16:creationId xmlns:a16="http://schemas.microsoft.com/office/drawing/2014/main" id="{022BC210-5E22-4A52-9D70-59B977FC62A5}"/>
              </a:ext>
            </a:extLst>
          </p:cNvPr>
          <p:cNvPicPr>
            <a:picLocks noChangeAspect="1"/>
          </p:cNvPicPr>
          <p:nvPr/>
        </p:nvPicPr>
        <p:blipFill>
          <a:blip r:embed="rId4"/>
          <a:stretch>
            <a:fillRect/>
          </a:stretch>
        </p:blipFill>
        <p:spPr>
          <a:xfrm>
            <a:off x="388125" y="2172748"/>
            <a:ext cx="11415749" cy="3619814"/>
          </a:xfrm>
          <a:prstGeom prst="rect">
            <a:avLst/>
          </a:prstGeom>
        </p:spPr>
      </p:pic>
      <p:sp>
        <p:nvSpPr>
          <p:cNvPr id="10" name="TextBox 9">
            <a:extLst>
              <a:ext uri="{FF2B5EF4-FFF2-40B4-BE49-F238E27FC236}">
                <a16:creationId xmlns:a16="http://schemas.microsoft.com/office/drawing/2014/main" id="{F1EC25EC-E2DB-44C5-89DB-0B07E23CA813}"/>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5" name="Audio 4">
            <a:hlinkClick r:id="" action="ppaction://media"/>
            <a:extLst>
              <a:ext uri="{FF2B5EF4-FFF2-40B4-BE49-F238E27FC236}">
                <a16:creationId xmlns:a16="http://schemas.microsoft.com/office/drawing/2014/main" id="{363D2100-67D6-47F9-B140-4E7D4DFDB7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19603375"/>
      </p:ext>
    </p:extLst>
  </p:cSld>
  <p:clrMapOvr>
    <a:masterClrMapping/>
  </p:clrMapOvr>
  <mc:AlternateContent xmlns:mc="http://schemas.openxmlformats.org/markup-compatibility/2006">
    <mc:Choice xmlns:p14="http://schemas.microsoft.com/office/powerpoint/2010/main" Requires="p14">
      <p:transition spd="slow" p14:dur="2000" advTm="11305"/>
    </mc:Choice>
    <mc:Fallback>
      <p:transition spd="slow" advTm="11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0FF9-1E97-473A-9F6A-4114041A19DE}"/>
              </a:ext>
            </a:extLst>
          </p:cNvPr>
          <p:cNvPicPr>
            <a:picLocks noChangeAspect="1"/>
          </p:cNvPicPr>
          <p:nvPr/>
        </p:nvPicPr>
        <p:blipFill>
          <a:blip r:embed="rId4"/>
          <a:stretch>
            <a:fillRect/>
          </a:stretch>
        </p:blipFill>
        <p:spPr>
          <a:xfrm>
            <a:off x="3309480" y="1687125"/>
            <a:ext cx="5254589" cy="5079436"/>
          </a:xfrm>
          <a:prstGeom prst="rect">
            <a:avLst/>
          </a:prstGeom>
        </p:spPr>
      </p:pic>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8" y="1051429"/>
            <a:ext cx="3080282" cy="461665"/>
          </a:xfrm>
          <a:prstGeom prst="rect">
            <a:avLst/>
          </a:prstGeom>
          <a:noFill/>
        </p:spPr>
        <p:txBody>
          <a:bodyPr wrap="square" rtlCol="0">
            <a:spAutoFit/>
          </a:bodyPr>
          <a:lstStyle/>
          <a:p>
            <a:r>
              <a:rPr lang="en-US" sz="2400" dirty="0" err="1"/>
              <a:t>BsmtUnSF</a:t>
            </a:r>
            <a:r>
              <a:rPr lang="en-US" sz="2400" dirty="0"/>
              <a:t> vs Sale Price</a:t>
            </a:r>
          </a:p>
        </p:txBody>
      </p:sp>
      <p:sp>
        <p:nvSpPr>
          <p:cNvPr id="5" name="Rectangle: Rounded Corners 4">
            <a:extLst>
              <a:ext uri="{FF2B5EF4-FFF2-40B4-BE49-F238E27FC236}">
                <a16:creationId xmlns:a16="http://schemas.microsoft.com/office/drawing/2014/main" id="{8E9E396C-02A4-42DA-B984-0FDF78543A80}"/>
              </a:ext>
            </a:extLst>
          </p:cNvPr>
          <p:cNvSpPr/>
          <p:nvPr/>
        </p:nvSpPr>
        <p:spPr>
          <a:xfrm>
            <a:off x="4513007" y="3428999"/>
            <a:ext cx="127819" cy="24506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2447B1C-CDFA-4955-BA67-8C2FB03D5255}"/>
              </a:ext>
            </a:extLst>
          </p:cNvPr>
          <p:cNvSpPr txBox="1"/>
          <p:nvPr/>
        </p:nvSpPr>
        <p:spPr>
          <a:xfrm>
            <a:off x="9183329" y="2182761"/>
            <a:ext cx="2470191" cy="646331"/>
          </a:xfrm>
          <a:prstGeom prst="rect">
            <a:avLst/>
          </a:prstGeom>
          <a:noFill/>
        </p:spPr>
        <p:txBody>
          <a:bodyPr wrap="square" rtlCol="0">
            <a:spAutoFit/>
          </a:bodyPr>
          <a:lstStyle/>
          <a:p>
            <a:r>
              <a:rPr lang="en-US" dirty="0"/>
              <a:t>0.22 correlation with house </a:t>
            </a:r>
            <a:r>
              <a:rPr lang="en-US" dirty="0" err="1"/>
              <a:t>SalePrice</a:t>
            </a:r>
            <a:endParaRPr lang="en-US" dirty="0"/>
          </a:p>
        </p:txBody>
      </p:sp>
      <p:sp>
        <p:nvSpPr>
          <p:cNvPr id="12" name="TextBox 11">
            <a:extLst>
              <a:ext uri="{FF2B5EF4-FFF2-40B4-BE49-F238E27FC236}">
                <a16:creationId xmlns:a16="http://schemas.microsoft.com/office/drawing/2014/main" id="{A4035A6E-E726-4E1F-87DD-20C108034F4F}"/>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10" name="Audio 9">
            <a:hlinkClick r:id="" action="ppaction://media"/>
            <a:extLst>
              <a:ext uri="{FF2B5EF4-FFF2-40B4-BE49-F238E27FC236}">
                <a16:creationId xmlns:a16="http://schemas.microsoft.com/office/drawing/2014/main" id="{9354F7CE-F67F-4D45-9E3B-EAC36FF5F3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9787996"/>
      </p:ext>
    </p:extLst>
  </p:cSld>
  <p:clrMapOvr>
    <a:masterClrMapping/>
  </p:clrMapOvr>
  <mc:AlternateContent xmlns:mc="http://schemas.openxmlformats.org/markup-compatibility/2006">
    <mc:Choice xmlns:p14="http://schemas.microsoft.com/office/powerpoint/2010/main" Requires="p14">
      <p:transition spd="slow" p14:dur="2000" advTm="10305"/>
    </mc:Choice>
    <mc:Fallback>
      <p:transition spd="slow" advTm="10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BD77F5-0505-46DF-B67E-B8E04ADAF8C0}"/>
              </a:ext>
            </a:extLst>
          </p:cNvPr>
          <p:cNvSpPr>
            <a:spLocks noGrp="1"/>
          </p:cNvSpPr>
          <p:nvPr>
            <p:ph type="ctrTitle"/>
          </p:nvPr>
        </p:nvSpPr>
        <p:spPr>
          <a:xfrm>
            <a:off x="800252" y="1108629"/>
            <a:ext cx="10601325" cy="1163892"/>
          </a:xfrm>
        </p:spPr>
        <p:txBody>
          <a:bodyPr>
            <a:normAutofit/>
          </a:bodyPr>
          <a:lstStyle/>
          <a:p>
            <a:r>
              <a:rPr lang="en-US" sz="6600" b="1" dirty="0">
                <a:latin typeface="Arial" panose="020B0604020202020204" pitchFamily="34" charset="0"/>
                <a:cs typeface="Arial" panose="020B0604020202020204" pitchFamily="34" charset="0"/>
              </a:rPr>
              <a:t>Project Objective</a:t>
            </a:r>
            <a:endParaRPr lang="en-US" sz="66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89B5072-3FD9-46FE-BE12-4C2E69EE970A}"/>
              </a:ext>
            </a:extLst>
          </p:cNvPr>
          <p:cNvSpPr>
            <a:spLocks noGrp="1"/>
          </p:cNvSpPr>
          <p:nvPr>
            <p:ph type="subTitle" idx="1"/>
          </p:nvPr>
        </p:nvSpPr>
        <p:spPr>
          <a:xfrm>
            <a:off x="1622322" y="4048053"/>
            <a:ext cx="9497962" cy="1713674"/>
          </a:xfrm>
        </p:spPr>
        <p:txBody>
          <a:bodyPr>
            <a:normAutofit fontScale="92500" lnSpcReduction="20000"/>
          </a:bodyPr>
          <a:lstStyle/>
          <a:p>
            <a:pPr algn="just">
              <a:lnSpc>
                <a:spcPct val="110000"/>
              </a:lnSpc>
            </a:pPr>
            <a:r>
              <a:rPr lang="en-US" b="1" dirty="0">
                <a:latin typeface="Arial" panose="020B0604020202020204" pitchFamily="34" charset="0"/>
                <a:cs typeface="Arial" panose="020B0604020202020204" pitchFamily="34" charset="0"/>
              </a:rPr>
              <a:t>	Understand the dataset of 1460 houses in Ames, Iowa, USA location by performing an EDA process and analyze all 80 variables in the dataset which are impacting the prediction of house prices (Target Variable). Use Machine Learning models for this dataset and evaluate model using model evaluation techniques.</a:t>
            </a:r>
            <a:endParaRPr lang="en-US" dirty="0"/>
          </a:p>
        </p:txBody>
      </p:sp>
      <p:cxnSp>
        <p:nvCxnSpPr>
          <p:cNvPr id="25" name="Straight Connector 24">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61E01813-9B85-4B88-BC7E-720D722DF0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7129753"/>
      </p:ext>
    </p:extLst>
  </p:cSld>
  <p:clrMapOvr>
    <a:masterClrMapping/>
  </p:clrMapOvr>
  <mc:AlternateContent xmlns:mc="http://schemas.openxmlformats.org/markup-compatibility/2006">
    <mc:Choice xmlns:p14="http://schemas.microsoft.com/office/powerpoint/2010/main" Requires="p14">
      <p:transition spd="slow" p14:dur="2000" advTm="31636"/>
    </mc:Choice>
    <mc:Fallback>
      <p:transition spd="slow" advTm="31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3154025" cy="461665"/>
          </a:xfrm>
          <a:prstGeom prst="rect">
            <a:avLst/>
          </a:prstGeom>
          <a:noFill/>
        </p:spPr>
        <p:txBody>
          <a:bodyPr wrap="square" rtlCol="0">
            <a:spAutoFit/>
          </a:bodyPr>
          <a:lstStyle/>
          <a:p>
            <a:r>
              <a:rPr lang="en-US" sz="2400" dirty="0" err="1"/>
              <a:t>HeatingQC</a:t>
            </a:r>
            <a:r>
              <a:rPr lang="en-US" sz="2400" dirty="0"/>
              <a:t> vs Sale Price</a:t>
            </a:r>
          </a:p>
        </p:txBody>
      </p:sp>
      <p:pic>
        <p:nvPicPr>
          <p:cNvPr id="3" name="Picture 2">
            <a:extLst>
              <a:ext uri="{FF2B5EF4-FFF2-40B4-BE49-F238E27FC236}">
                <a16:creationId xmlns:a16="http://schemas.microsoft.com/office/drawing/2014/main" id="{62686BED-BFBA-4845-9043-97C5C1103DBD}"/>
              </a:ext>
            </a:extLst>
          </p:cNvPr>
          <p:cNvPicPr>
            <a:picLocks noChangeAspect="1"/>
          </p:cNvPicPr>
          <p:nvPr/>
        </p:nvPicPr>
        <p:blipFill>
          <a:blip r:embed="rId4"/>
          <a:stretch>
            <a:fillRect/>
          </a:stretch>
        </p:blipFill>
        <p:spPr>
          <a:xfrm>
            <a:off x="377964" y="2249692"/>
            <a:ext cx="11415749" cy="3635055"/>
          </a:xfrm>
          <a:prstGeom prst="rect">
            <a:avLst/>
          </a:prstGeom>
        </p:spPr>
      </p:pic>
      <p:sp>
        <p:nvSpPr>
          <p:cNvPr id="10" name="TextBox 9">
            <a:extLst>
              <a:ext uri="{FF2B5EF4-FFF2-40B4-BE49-F238E27FC236}">
                <a16:creationId xmlns:a16="http://schemas.microsoft.com/office/drawing/2014/main" id="{985A316B-A793-4477-BE92-92BCE32DD700}"/>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BB64F261-ABD0-4846-8821-662F9B6F62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1149442"/>
      </p:ext>
    </p:extLst>
  </p:cSld>
  <p:clrMapOvr>
    <a:masterClrMapping/>
  </p:clrMapOvr>
  <mc:AlternateContent xmlns:mc="http://schemas.openxmlformats.org/markup-compatibility/2006">
    <mc:Choice xmlns:p14="http://schemas.microsoft.com/office/powerpoint/2010/main" Requires="p14">
      <p:transition spd="slow" p14:dur="2000" advTm="13635"/>
    </mc:Choice>
    <mc:Fallback>
      <p:transition spd="slow" advTm="13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5225845" cy="461665"/>
          </a:xfrm>
          <a:prstGeom prst="rect">
            <a:avLst/>
          </a:prstGeom>
          <a:noFill/>
        </p:spPr>
        <p:txBody>
          <a:bodyPr wrap="square" rtlCol="0">
            <a:spAutoFit/>
          </a:bodyPr>
          <a:lstStyle/>
          <a:p>
            <a:r>
              <a:rPr lang="en-US" sz="2400" dirty="0"/>
              <a:t>Full Bath vs Sale Price</a:t>
            </a:r>
          </a:p>
        </p:txBody>
      </p:sp>
      <p:pic>
        <p:nvPicPr>
          <p:cNvPr id="3" name="Picture 2">
            <a:extLst>
              <a:ext uri="{FF2B5EF4-FFF2-40B4-BE49-F238E27FC236}">
                <a16:creationId xmlns:a16="http://schemas.microsoft.com/office/drawing/2014/main" id="{992E9AEB-1518-49EC-8318-6FD2F8648D76}"/>
              </a:ext>
            </a:extLst>
          </p:cNvPr>
          <p:cNvPicPr>
            <a:picLocks noChangeAspect="1"/>
          </p:cNvPicPr>
          <p:nvPr/>
        </p:nvPicPr>
        <p:blipFill>
          <a:blip r:embed="rId4"/>
          <a:stretch>
            <a:fillRect/>
          </a:stretch>
        </p:blipFill>
        <p:spPr>
          <a:xfrm>
            <a:off x="186482" y="1513093"/>
            <a:ext cx="9062980" cy="2859443"/>
          </a:xfrm>
          <a:prstGeom prst="rect">
            <a:avLst/>
          </a:prstGeom>
        </p:spPr>
      </p:pic>
      <p:sp>
        <p:nvSpPr>
          <p:cNvPr id="7" name="TextBox 6">
            <a:extLst>
              <a:ext uri="{FF2B5EF4-FFF2-40B4-BE49-F238E27FC236}">
                <a16:creationId xmlns:a16="http://schemas.microsoft.com/office/drawing/2014/main" id="{41E98607-5A72-46ED-85FC-30FEFD3B757F}"/>
              </a:ext>
            </a:extLst>
          </p:cNvPr>
          <p:cNvSpPr txBox="1"/>
          <p:nvPr/>
        </p:nvSpPr>
        <p:spPr>
          <a:xfrm>
            <a:off x="9183329"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Picture 3">
            <a:extLst>
              <a:ext uri="{FF2B5EF4-FFF2-40B4-BE49-F238E27FC236}">
                <a16:creationId xmlns:a16="http://schemas.microsoft.com/office/drawing/2014/main" id="{4A239D67-5BFA-4779-A63F-8E54F3B347AA}"/>
              </a:ext>
            </a:extLst>
          </p:cNvPr>
          <p:cNvPicPr>
            <a:picLocks noChangeAspect="1"/>
          </p:cNvPicPr>
          <p:nvPr/>
        </p:nvPicPr>
        <p:blipFill>
          <a:blip r:embed="rId5"/>
          <a:stretch>
            <a:fillRect/>
          </a:stretch>
        </p:blipFill>
        <p:spPr>
          <a:xfrm>
            <a:off x="2079951" y="4372537"/>
            <a:ext cx="7878651" cy="2485463"/>
          </a:xfrm>
          <a:prstGeom prst="rect">
            <a:avLst/>
          </a:prstGeom>
        </p:spPr>
      </p:pic>
      <p:pic>
        <p:nvPicPr>
          <p:cNvPr id="5" name="Audio 4">
            <a:hlinkClick r:id="" action="ppaction://media"/>
            <a:extLst>
              <a:ext uri="{FF2B5EF4-FFF2-40B4-BE49-F238E27FC236}">
                <a16:creationId xmlns:a16="http://schemas.microsoft.com/office/drawing/2014/main" id="{63FBC629-B8D9-43B1-B768-EF50C87F11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00195314"/>
      </p:ext>
    </p:extLst>
  </p:cSld>
  <p:clrMapOvr>
    <a:masterClrMapping/>
  </p:clrMapOvr>
  <mc:AlternateContent xmlns:mc="http://schemas.openxmlformats.org/markup-compatibility/2006">
    <mc:Choice xmlns:p14="http://schemas.microsoft.com/office/powerpoint/2010/main" Requires="p14">
      <p:transition spd="slow" p14:dur="2000" advTm="12646"/>
    </mc:Choice>
    <mc:Fallback>
      <p:transition spd="slow" advTm="12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8" y="1051429"/>
            <a:ext cx="3812786" cy="461665"/>
          </a:xfrm>
          <a:prstGeom prst="rect">
            <a:avLst/>
          </a:prstGeom>
          <a:noFill/>
        </p:spPr>
        <p:txBody>
          <a:bodyPr wrap="square" rtlCol="0">
            <a:spAutoFit/>
          </a:bodyPr>
          <a:lstStyle/>
          <a:p>
            <a:r>
              <a:rPr lang="en-US" sz="2400" dirty="0" err="1"/>
              <a:t>BedroomAbvGr</a:t>
            </a:r>
            <a:r>
              <a:rPr lang="en-US" sz="2400" dirty="0"/>
              <a:t> vs Sale Price</a:t>
            </a:r>
          </a:p>
        </p:txBody>
      </p:sp>
      <p:pic>
        <p:nvPicPr>
          <p:cNvPr id="3" name="Picture 2">
            <a:extLst>
              <a:ext uri="{FF2B5EF4-FFF2-40B4-BE49-F238E27FC236}">
                <a16:creationId xmlns:a16="http://schemas.microsoft.com/office/drawing/2014/main" id="{4F76248B-A76A-4D39-B42D-5EE900999D53}"/>
              </a:ext>
            </a:extLst>
          </p:cNvPr>
          <p:cNvPicPr>
            <a:picLocks noChangeAspect="1"/>
          </p:cNvPicPr>
          <p:nvPr/>
        </p:nvPicPr>
        <p:blipFill>
          <a:blip r:embed="rId4"/>
          <a:stretch>
            <a:fillRect/>
          </a:stretch>
        </p:blipFill>
        <p:spPr>
          <a:xfrm>
            <a:off x="295499" y="2801119"/>
            <a:ext cx="11601001" cy="3314545"/>
          </a:xfrm>
          <a:prstGeom prst="rect">
            <a:avLst/>
          </a:prstGeom>
        </p:spPr>
      </p:pic>
      <p:sp>
        <p:nvSpPr>
          <p:cNvPr id="7" name="TextBox 6">
            <a:extLst>
              <a:ext uri="{FF2B5EF4-FFF2-40B4-BE49-F238E27FC236}">
                <a16:creationId xmlns:a16="http://schemas.microsoft.com/office/drawing/2014/main" id="{64505388-2A28-45D0-A208-59679A8DDCAB}"/>
              </a:ext>
            </a:extLst>
          </p:cNvPr>
          <p:cNvSpPr txBox="1"/>
          <p:nvPr/>
        </p:nvSpPr>
        <p:spPr>
          <a:xfrm>
            <a:off x="9183329"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FD32E70F-4C01-424A-862A-DFAE18EAC9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05245466"/>
      </p:ext>
    </p:extLst>
  </p:cSld>
  <p:clrMapOvr>
    <a:masterClrMapping/>
  </p:clrMapOvr>
  <mc:AlternateContent xmlns:mc="http://schemas.openxmlformats.org/markup-compatibility/2006">
    <mc:Choice xmlns:p14="http://schemas.microsoft.com/office/powerpoint/2010/main" Requires="p14">
      <p:transition spd="slow" p14:dur="2000" advTm="7458"/>
    </mc:Choice>
    <mc:Fallback>
      <p:transition spd="slow" advTm="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3389999" cy="461665"/>
          </a:xfrm>
          <a:prstGeom prst="rect">
            <a:avLst/>
          </a:prstGeom>
          <a:noFill/>
        </p:spPr>
        <p:txBody>
          <a:bodyPr wrap="square" rtlCol="0">
            <a:spAutoFit/>
          </a:bodyPr>
          <a:lstStyle/>
          <a:p>
            <a:r>
              <a:rPr lang="en-US" sz="2400" dirty="0" err="1"/>
              <a:t>KitchenQual</a:t>
            </a:r>
            <a:r>
              <a:rPr lang="en-US" sz="2400" dirty="0"/>
              <a:t> vs Sale Price</a:t>
            </a:r>
          </a:p>
        </p:txBody>
      </p:sp>
      <p:pic>
        <p:nvPicPr>
          <p:cNvPr id="3" name="Picture 2">
            <a:extLst>
              <a:ext uri="{FF2B5EF4-FFF2-40B4-BE49-F238E27FC236}">
                <a16:creationId xmlns:a16="http://schemas.microsoft.com/office/drawing/2014/main" id="{2D29AC6D-BA51-41F8-9FEB-51BA4304AF25}"/>
              </a:ext>
            </a:extLst>
          </p:cNvPr>
          <p:cNvPicPr>
            <a:picLocks noChangeAspect="1"/>
          </p:cNvPicPr>
          <p:nvPr/>
        </p:nvPicPr>
        <p:blipFill>
          <a:blip r:embed="rId4"/>
          <a:stretch>
            <a:fillRect/>
          </a:stretch>
        </p:blipFill>
        <p:spPr>
          <a:xfrm>
            <a:off x="399556" y="2172748"/>
            <a:ext cx="11392887" cy="3574090"/>
          </a:xfrm>
          <a:prstGeom prst="rect">
            <a:avLst/>
          </a:prstGeom>
        </p:spPr>
      </p:pic>
      <p:sp>
        <p:nvSpPr>
          <p:cNvPr id="7" name="TextBox 6">
            <a:extLst>
              <a:ext uri="{FF2B5EF4-FFF2-40B4-BE49-F238E27FC236}">
                <a16:creationId xmlns:a16="http://schemas.microsoft.com/office/drawing/2014/main" id="{FFE1DE5A-A071-4B43-A32D-A72B934F213B}"/>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4" name="Audio 3">
            <a:hlinkClick r:id="" action="ppaction://media"/>
            <a:extLst>
              <a:ext uri="{FF2B5EF4-FFF2-40B4-BE49-F238E27FC236}">
                <a16:creationId xmlns:a16="http://schemas.microsoft.com/office/drawing/2014/main" id="{458957EC-506E-4530-9ED0-642EFFDF37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81357642"/>
      </p:ext>
    </p:extLst>
  </p:cSld>
  <p:clrMapOvr>
    <a:masterClrMapping/>
  </p:clrMapOvr>
  <mc:AlternateContent xmlns:mc="http://schemas.openxmlformats.org/markup-compatibility/2006">
    <mc:Choice xmlns:p14="http://schemas.microsoft.com/office/powerpoint/2010/main" Requires="p14">
      <p:transition spd="slow" p14:dur="2000" advTm="12721"/>
    </mc:Choice>
    <mc:Fallback>
      <p:transition spd="slow" advTm="12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3389999" cy="461665"/>
          </a:xfrm>
          <a:prstGeom prst="rect">
            <a:avLst/>
          </a:prstGeom>
          <a:noFill/>
        </p:spPr>
        <p:txBody>
          <a:bodyPr wrap="square" rtlCol="0">
            <a:spAutoFit/>
          </a:bodyPr>
          <a:lstStyle/>
          <a:p>
            <a:r>
              <a:rPr lang="en-US" sz="2400" dirty="0" err="1"/>
              <a:t>GarageType</a:t>
            </a:r>
            <a:r>
              <a:rPr lang="en-US" sz="2400" dirty="0"/>
              <a:t> vs Sale Price</a:t>
            </a:r>
          </a:p>
        </p:txBody>
      </p:sp>
      <p:sp>
        <p:nvSpPr>
          <p:cNvPr id="6" name="TextBox 5">
            <a:extLst>
              <a:ext uri="{FF2B5EF4-FFF2-40B4-BE49-F238E27FC236}">
                <a16:creationId xmlns:a16="http://schemas.microsoft.com/office/drawing/2014/main" id="{35CC28DF-B3FE-4B98-8BA1-853065664079}"/>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3" name="Picture 2">
            <a:extLst>
              <a:ext uri="{FF2B5EF4-FFF2-40B4-BE49-F238E27FC236}">
                <a16:creationId xmlns:a16="http://schemas.microsoft.com/office/drawing/2014/main" id="{43279B0B-BF95-440D-8024-E586468E0411}"/>
              </a:ext>
            </a:extLst>
          </p:cNvPr>
          <p:cNvPicPr>
            <a:picLocks noChangeAspect="1"/>
          </p:cNvPicPr>
          <p:nvPr/>
        </p:nvPicPr>
        <p:blipFill>
          <a:blip r:embed="rId4"/>
          <a:stretch>
            <a:fillRect/>
          </a:stretch>
        </p:blipFill>
        <p:spPr>
          <a:xfrm>
            <a:off x="105992" y="2249691"/>
            <a:ext cx="12010717" cy="3797147"/>
          </a:xfrm>
          <a:prstGeom prst="rect">
            <a:avLst/>
          </a:prstGeom>
        </p:spPr>
      </p:pic>
      <p:pic>
        <p:nvPicPr>
          <p:cNvPr id="4" name="Audio 3">
            <a:hlinkClick r:id="" action="ppaction://media"/>
            <a:extLst>
              <a:ext uri="{FF2B5EF4-FFF2-40B4-BE49-F238E27FC236}">
                <a16:creationId xmlns:a16="http://schemas.microsoft.com/office/drawing/2014/main" id="{B94697B4-1BF1-4F03-B6CF-7F4026AF9B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55779663"/>
      </p:ext>
    </p:extLst>
  </p:cSld>
  <p:clrMapOvr>
    <a:masterClrMapping/>
  </p:clrMapOvr>
  <mc:AlternateContent xmlns:mc="http://schemas.openxmlformats.org/markup-compatibility/2006">
    <mc:Choice xmlns:p14="http://schemas.microsoft.com/office/powerpoint/2010/main" Requires="p14">
      <p:transition spd="slow" p14:dur="2000" advTm="4830"/>
    </mc:Choice>
    <mc:Fallback>
      <p:transition spd="slow" advTm="4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3448993" cy="461665"/>
          </a:xfrm>
          <a:prstGeom prst="rect">
            <a:avLst/>
          </a:prstGeom>
          <a:noFill/>
        </p:spPr>
        <p:txBody>
          <a:bodyPr wrap="square" rtlCol="0">
            <a:spAutoFit/>
          </a:bodyPr>
          <a:lstStyle/>
          <a:p>
            <a:r>
              <a:rPr lang="en-US" sz="2400" dirty="0" err="1"/>
              <a:t>GarageFinish</a:t>
            </a:r>
            <a:r>
              <a:rPr lang="en-US" sz="2400" dirty="0"/>
              <a:t> vs Sale Price</a:t>
            </a:r>
          </a:p>
        </p:txBody>
      </p:sp>
      <p:sp>
        <p:nvSpPr>
          <p:cNvPr id="6" name="TextBox 5">
            <a:extLst>
              <a:ext uri="{FF2B5EF4-FFF2-40B4-BE49-F238E27FC236}">
                <a16:creationId xmlns:a16="http://schemas.microsoft.com/office/drawing/2014/main" id="{A06FE77E-3031-480C-9BFB-2E919C977BC4}"/>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3" name="Picture 2">
            <a:extLst>
              <a:ext uri="{FF2B5EF4-FFF2-40B4-BE49-F238E27FC236}">
                <a16:creationId xmlns:a16="http://schemas.microsoft.com/office/drawing/2014/main" id="{FBC058F6-5CBF-40E1-A85A-E3423578E765}"/>
              </a:ext>
            </a:extLst>
          </p:cNvPr>
          <p:cNvPicPr>
            <a:picLocks noChangeAspect="1"/>
          </p:cNvPicPr>
          <p:nvPr/>
        </p:nvPicPr>
        <p:blipFill>
          <a:blip r:embed="rId4"/>
          <a:stretch>
            <a:fillRect/>
          </a:stretch>
        </p:blipFill>
        <p:spPr>
          <a:xfrm>
            <a:off x="67068" y="2249692"/>
            <a:ext cx="12057863" cy="3785418"/>
          </a:xfrm>
          <a:prstGeom prst="rect">
            <a:avLst/>
          </a:prstGeom>
        </p:spPr>
      </p:pic>
      <p:pic>
        <p:nvPicPr>
          <p:cNvPr id="4" name="Audio 3">
            <a:hlinkClick r:id="" action="ppaction://media"/>
            <a:extLst>
              <a:ext uri="{FF2B5EF4-FFF2-40B4-BE49-F238E27FC236}">
                <a16:creationId xmlns:a16="http://schemas.microsoft.com/office/drawing/2014/main" id="{B8A8C423-D155-42D0-872B-C881D81D08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2457823"/>
      </p:ext>
    </p:extLst>
  </p:cSld>
  <p:clrMapOvr>
    <a:masterClrMapping/>
  </p:clrMapOvr>
  <mc:AlternateContent xmlns:mc="http://schemas.openxmlformats.org/markup-compatibility/2006">
    <mc:Choice xmlns:p14="http://schemas.microsoft.com/office/powerpoint/2010/main" Requires="p14">
      <p:transition spd="slow" p14:dur="2000" advTm="13478"/>
    </mc:Choice>
    <mc:Fallback>
      <p:transition spd="slow" advTm="13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EDA</a:t>
            </a:r>
            <a:r>
              <a:rPr lang="en-US" sz="3600" b="1">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3448993" cy="461665"/>
          </a:xfrm>
          <a:prstGeom prst="rect">
            <a:avLst/>
          </a:prstGeom>
          <a:noFill/>
        </p:spPr>
        <p:txBody>
          <a:bodyPr wrap="square" rtlCol="0">
            <a:spAutoFit/>
          </a:bodyPr>
          <a:lstStyle/>
          <a:p>
            <a:r>
              <a:rPr lang="en-US" sz="2400"/>
              <a:t>GarageCars vs Sale Price</a:t>
            </a:r>
            <a:endParaRPr lang="en-US" sz="2400" dirty="0"/>
          </a:p>
        </p:txBody>
      </p:sp>
      <p:sp>
        <p:nvSpPr>
          <p:cNvPr id="6" name="TextBox 5">
            <a:extLst>
              <a:ext uri="{FF2B5EF4-FFF2-40B4-BE49-F238E27FC236}">
                <a16:creationId xmlns:a16="http://schemas.microsoft.com/office/drawing/2014/main" id="{A06FE77E-3031-480C-9BFB-2E919C977BC4}"/>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a:solidFill>
                  <a:srgbClr val="009900"/>
                </a:solidFill>
                <a:latin typeface="Stencil" panose="040409050D0802020404" pitchFamily="82" charset="0"/>
              </a:rPr>
              <a:t>Variable retained</a:t>
            </a:r>
            <a:endParaRPr lang="en-US" sz="3200" dirty="0">
              <a:solidFill>
                <a:srgbClr val="009900"/>
              </a:solidFill>
              <a:latin typeface="Stencil" panose="040409050D0802020404" pitchFamily="82" charset="0"/>
            </a:endParaRPr>
          </a:p>
        </p:txBody>
      </p:sp>
      <p:pic>
        <p:nvPicPr>
          <p:cNvPr id="2" name="Picture 1">
            <a:extLst>
              <a:ext uri="{FF2B5EF4-FFF2-40B4-BE49-F238E27FC236}">
                <a16:creationId xmlns:a16="http://schemas.microsoft.com/office/drawing/2014/main" id="{CA071D5B-1D89-41B1-9D00-E75913993930}"/>
              </a:ext>
            </a:extLst>
          </p:cNvPr>
          <p:cNvPicPr>
            <a:picLocks noChangeAspect="1"/>
          </p:cNvPicPr>
          <p:nvPr/>
        </p:nvPicPr>
        <p:blipFill>
          <a:blip r:embed="rId4"/>
          <a:stretch>
            <a:fillRect/>
          </a:stretch>
        </p:blipFill>
        <p:spPr>
          <a:xfrm>
            <a:off x="249861" y="1513094"/>
            <a:ext cx="8746656" cy="2776902"/>
          </a:xfrm>
          <a:prstGeom prst="rect">
            <a:avLst/>
          </a:prstGeom>
        </p:spPr>
      </p:pic>
      <p:pic>
        <p:nvPicPr>
          <p:cNvPr id="3" name="Picture 2">
            <a:extLst>
              <a:ext uri="{FF2B5EF4-FFF2-40B4-BE49-F238E27FC236}">
                <a16:creationId xmlns:a16="http://schemas.microsoft.com/office/drawing/2014/main" id="{0EC03F0C-D608-4C19-A52D-511D9E1534E8}"/>
              </a:ext>
            </a:extLst>
          </p:cNvPr>
          <p:cNvPicPr>
            <a:picLocks noChangeAspect="1"/>
          </p:cNvPicPr>
          <p:nvPr/>
        </p:nvPicPr>
        <p:blipFill>
          <a:blip r:embed="rId5"/>
          <a:stretch>
            <a:fillRect/>
          </a:stretch>
        </p:blipFill>
        <p:spPr>
          <a:xfrm>
            <a:off x="249861" y="4289996"/>
            <a:ext cx="7507791" cy="2402292"/>
          </a:xfrm>
          <a:prstGeom prst="rect">
            <a:avLst/>
          </a:prstGeom>
        </p:spPr>
      </p:pic>
      <p:sp>
        <p:nvSpPr>
          <p:cNvPr id="10" name="Rectangle: Rounded Corners 9">
            <a:extLst>
              <a:ext uri="{FF2B5EF4-FFF2-40B4-BE49-F238E27FC236}">
                <a16:creationId xmlns:a16="http://schemas.microsoft.com/office/drawing/2014/main" id="{E834EADB-BEA1-431C-B08A-99A0A74A9259}"/>
              </a:ext>
            </a:extLst>
          </p:cNvPr>
          <p:cNvSpPr/>
          <p:nvPr/>
        </p:nvSpPr>
        <p:spPr>
          <a:xfrm>
            <a:off x="7364363" y="1918867"/>
            <a:ext cx="1533832" cy="140601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5C77F9AE-6FF7-4715-8ACE-3962F2BEE0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05543452"/>
      </p:ext>
    </p:extLst>
  </p:cSld>
  <p:clrMapOvr>
    <a:masterClrMapping/>
  </p:clrMapOvr>
  <mc:AlternateContent xmlns:mc="http://schemas.openxmlformats.org/markup-compatibility/2006">
    <mc:Choice xmlns:p14="http://schemas.microsoft.com/office/powerpoint/2010/main" Requires="p14">
      <p:transition spd="slow" p14:dur="2000" advTm="13892"/>
    </mc:Choice>
    <mc:Fallback>
      <p:transition spd="slow" advTm="13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3448993" cy="461665"/>
          </a:xfrm>
          <a:prstGeom prst="rect">
            <a:avLst/>
          </a:prstGeom>
          <a:noFill/>
        </p:spPr>
        <p:txBody>
          <a:bodyPr wrap="square" rtlCol="0">
            <a:spAutoFit/>
          </a:bodyPr>
          <a:lstStyle/>
          <a:p>
            <a:r>
              <a:rPr lang="en-US" sz="2400" dirty="0" err="1"/>
              <a:t>MoSold</a:t>
            </a:r>
            <a:r>
              <a:rPr lang="en-US" sz="2400" dirty="0"/>
              <a:t> vs Sale Price</a:t>
            </a:r>
          </a:p>
        </p:txBody>
      </p:sp>
      <p:sp>
        <p:nvSpPr>
          <p:cNvPr id="6" name="TextBox 5">
            <a:extLst>
              <a:ext uri="{FF2B5EF4-FFF2-40B4-BE49-F238E27FC236}">
                <a16:creationId xmlns:a16="http://schemas.microsoft.com/office/drawing/2014/main" id="{A06FE77E-3031-480C-9BFB-2E919C977BC4}"/>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2" name="Picture 1">
            <a:extLst>
              <a:ext uri="{FF2B5EF4-FFF2-40B4-BE49-F238E27FC236}">
                <a16:creationId xmlns:a16="http://schemas.microsoft.com/office/drawing/2014/main" id="{8C3BCA0B-F683-4554-9E34-EDAE6F8325AC}"/>
              </a:ext>
            </a:extLst>
          </p:cNvPr>
          <p:cNvPicPr>
            <a:picLocks noChangeAspect="1"/>
          </p:cNvPicPr>
          <p:nvPr/>
        </p:nvPicPr>
        <p:blipFill>
          <a:blip r:embed="rId4"/>
          <a:stretch>
            <a:fillRect/>
          </a:stretch>
        </p:blipFill>
        <p:spPr>
          <a:xfrm>
            <a:off x="198682" y="2278943"/>
            <a:ext cx="11484335" cy="3604572"/>
          </a:xfrm>
          <a:prstGeom prst="rect">
            <a:avLst/>
          </a:prstGeom>
        </p:spPr>
      </p:pic>
      <p:pic>
        <p:nvPicPr>
          <p:cNvPr id="3" name="Audio 2">
            <a:hlinkClick r:id="" action="ppaction://media"/>
            <a:extLst>
              <a:ext uri="{FF2B5EF4-FFF2-40B4-BE49-F238E27FC236}">
                <a16:creationId xmlns:a16="http://schemas.microsoft.com/office/drawing/2014/main" id="{9CA81490-B185-4F5E-8590-C3464D2B22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43702610"/>
      </p:ext>
    </p:extLst>
  </p:cSld>
  <p:clrMapOvr>
    <a:masterClrMapping/>
  </p:clrMapOvr>
  <mc:AlternateContent xmlns:mc="http://schemas.openxmlformats.org/markup-compatibility/2006">
    <mc:Choice xmlns:p14="http://schemas.microsoft.com/office/powerpoint/2010/main" Requires="p14">
      <p:transition spd="slow" p14:dur="2000" advTm="5300"/>
    </mc:Choice>
    <mc:Fallback>
      <p:transition spd="slow" advTm="5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a:t>
            </a:r>
            <a:r>
              <a:rPr lang="en-US" sz="3600" b="1" dirty="0">
                <a:solidFill>
                  <a:schemeClr val="bg1"/>
                </a:solidFill>
                <a:latin typeface="Arial" panose="020B0604020202020204" pitchFamily="34" charset="0"/>
                <a:cs typeface="Arial" panose="020B0604020202020204" pitchFamily="34" charset="0"/>
              </a:rPr>
              <a:t>: Assess Independent Variables </a:t>
            </a:r>
            <a:endPar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D064E1-3023-4BF7-95FA-3AEA7EAC4E62}"/>
              </a:ext>
            </a:extLst>
          </p:cNvPr>
          <p:cNvSpPr txBox="1"/>
          <p:nvPr/>
        </p:nvSpPr>
        <p:spPr>
          <a:xfrm>
            <a:off x="3472917" y="1051429"/>
            <a:ext cx="3448993" cy="461665"/>
          </a:xfrm>
          <a:prstGeom prst="rect">
            <a:avLst/>
          </a:prstGeom>
          <a:noFill/>
        </p:spPr>
        <p:txBody>
          <a:bodyPr wrap="square" rtlCol="0">
            <a:spAutoFit/>
          </a:bodyPr>
          <a:lstStyle/>
          <a:p>
            <a:r>
              <a:rPr lang="en-US" sz="2400" dirty="0" err="1"/>
              <a:t>YrSold</a:t>
            </a:r>
            <a:r>
              <a:rPr lang="en-US" sz="2400" dirty="0"/>
              <a:t> vs Sale Price</a:t>
            </a:r>
          </a:p>
        </p:txBody>
      </p:sp>
      <p:pic>
        <p:nvPicPr>
          <p:cNvPr id="2" name="Picture 1">
            <a:extLst>
              <a:ext uri="{FF2B5EF4-FFF2-40B4-BE49-F238E27FC236}">
                <a16:creationId xmlns:a16="http://schemas.microsoft.com/office/drawing/2014/main" id="{CA0E8BC6-C3BE-44CD-8E70-935A327F9FAA}"/>
              </a:ext>
            </a:extLst>
          </p:cNvPr>
          <p:cNvPicPr>
            <a:picLocks noChangeAspect="1"/>
          </p:cNvPicPr>
          <p:nvPr/>
        </p:nvPicPr>
        <p:blipFill>
          <a:blip r:embed="rId4"/>
          <a:stretch>
            <a:fillRect/>
          </a:stretch>
        </p:blipFill>
        <p:spPr>
          <a:xfrm>
            <a:off x="245391" y="2321606"/>
            <a:ext cx="11408129" cy="3650296"/>
          </a:xfrm>
          <a:prstGeom prst="rect">
            <a:avLst/>
          </a:prstGeom>
        </p:spPr>
      </p:pic>
      <p:sp>
        <p:nvSpPr>
          <p:cNvPr id="9" name="TextBox 8">
            <a:extLst>
              <a:ext uri="{FF2B5EF4-FFF2-40B4-BE49-F238E27FC236}">
                <a16:creationId xmlns:a16="http://schemas.microsoft.com/office/drawing/2014/main" id="{B8DFD04D-0EFC-4B6E-9451-F25E4AB64F50}"/>
              </a:ext>
            </a:extLst>
          </p:cNvPr>
          <p:cNvSpPr txBox="1"/>
          <p:nvPr/>
        </p:nvSpPr>
        <p:spPr>
          <a:xfrm>
            <a:off x="9153833" y="974485"/>
            <a:ext cx="2470191" cy="1077218"/>
          </a:xfrm>
          <a:prstGeom prst="rect">
            <a:avLst/>
          </a:prstGeom>
          <a:noFill/>
          <a:ln w="57150">
            <a:solidFill>
              <a:srgbClr val="009900"/>
            </a:solidFill>
          </a:ln>
          <a:effectLst/>
        </p:spPr>
        <p:txBody>
          <a:bodyPr wrap="square" rtlCol="0">
            <a:spAutoFit/>
          </a:bodyPr>
          <a:lstStyle/>
          <a:p>
            <a:pPr algn="ctr"/>
            <a:r>
              <a:rPr lang="en-US" sz="3200" dirty="0">
                <a:solidFill>
                  <a:srgbClr val="009900"/>
                </a:solidFill>
                <a:latin typeface="Stencil" panose="040409050D0802020404" pitchFamily="82" charset="0"/>
              </a:rPr>
              <a:t>Variable retained</a:t>
            </a:r>
          </a:p>
        </p:txBody>
      </p:sp>
      <p:pic>
        <p:nvPicPr>
          <p:cNvPr id="3" name="Audio 2">
            <a:hlinkClick r:id="" action="ppaction://media"/>
            <a:extLst>
              <a:ext uri="{FF2B5EF4-FFF2-40B4-BE49-F238E27FC236}">
                <a16:creationId xmlns:a16="http://schemas.microsoft.com/office/drawing/2014/main" id="{9E61A4A5-0296-431E-B3FB-498D0A2A91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55107456"/>
      </p:ext>
    </p:extLst>
  </p:cSld>
  <p:clrMapOvr>
    <a:masterClrMapping/>
  </p:clrMapOvr>
  <mc:AlternateContent xmlns:mc="http://schemas.openxmlformats.org/markup-compatibility/2006">
    <mc:Choice xmlns:p14="http://schemas.microsoft.com/office/powerpoint/2010/main" Requires="p14">
      <p:transition spd="slow" p14:dur="2000" advTm="4739"/>
    </mc:Choice>
    <mc:Fallback>
      <p:transition spd="slow" advTm="4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Preprocessing Data</a:t>
            </a:r>
          </a:p>
        </p:txBody>
      </p:sp>
      <p:pic>
        <p:nvPicPr>
          <p:cNvPr id="3" name="Picture 2">
            <a:extLst>
              <a:ext uri="{FF2B5EF4-FFF2-40B4-BE49-F238E27FC236}">
                <a16:creationId xmlns:a16="http://schemas.microsoft.com/office/drawing/2014/main" id="{5B62376B-ABC7-4889-9BCA-68025AF3E14F}"/>
              </a:ext>
            </a:extLst>
          </p:cNvPr>
          <p:cNvPicPr>
            <a:picLocks noChangeAspect="1"/>
          </p:cNvPicPr>
          <p:nvPr/>
        </p:nvPicPr>
        <p:blipFill>
          <a:blip r:embed="rId4"/>
          <a:stretch>
            <a:fillRect/>
          </a:stretch>
        </p:blipFill>
        <p:spPr>
          <a:xfrm>
            <a:off x="538480" y="1486921"/>
            <a:ext cx="5829805" cy="1249788"/>
          </a:xfrm>
          <a:prstGeom prst="rect">
            <a:avLst/>
          </a:prstGeom>
        </p:spPr>
      </p:pic>
      <p:sp>
        <p:nvSpPr>
          <p:cNvPr id="10" name="Rectangle 9">
            <a:extLst>
              <a:ext uri="{FF2B5EF4-FFF2-40B4-BE49-F238E27FC236}">
                <a16:creationId xmlns:a16="http://schemas.microsoft.com/office/drawing/2014/main" id="{E3583DEF-1BBD-44CE-927E-CE077705A4A4}"/>
              </a:ext>
            </a:extLst>
          </p:cNvPr>
          <p:cNvSpPr/>
          <p:nvPr/>
        </p:nvSpPr>
        <p:spPr>
          <a:xfrm>
            <a:off x="518160" y="1117589"/>
            <a:ext cx="11135360" cy="369332"/>
          </a:xfrm>
          <a:prstGeom prst="rect">
            <a:avLst/>
          </a:prstGeom>
        </p:spPr>
        <p:txBody>
          <a:bodyPr wrap="square">
            <a:spAutoFit/>
          </a:bodyPr>
          <a:lstStyle/>
          <a:p>
            <a:r>
              <a:rPr lang="en-US" b="1" dirty="0">
                <a:solidFill>
                  <a:srgbClr val="E7E6E6">
                    <a:lumMod val="50000"/>
                  </a:srgbClr>
                </a:solidFill>
                <a:latin typeface="Arial" panose="020B0604020202020204" pitchFamily="34" charset="0"/>
                <a:cs typeface="Arial" panose="020B0604020202020204" pitchFamily="34" charset="0"/>
              </a:rPr>
              <a:t>Label Encoding – Label encoder used to convert categorical values into numerical numbers</a:t>
            </a:r>
            <a:endParaRPr lang="en-US" b="1" dirty="0">
              <a:solidFill>
                <a:schemeClr val="accent6">
                  <a:lumMod val="50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D532953-0FB6-4CF8-BC0F-A0FB32269C14}"/>
              </a:ext>
            </a:extLst>
          </p:cNvPr>
          <p:cNvSpPr/>
          <p:nvPr/>
        </p:nvSpPr>
        <p:spPr>
          <a:xfrm>
            <a:off x="518160" y="2921375"/>
            <a:ext cx="11135360" cy="369332"/>
          </a:xfrm>
          <a:prstGeom prst="rect">
            <a:avLst/>
          </a:prstGeom>
        </p:spPr>
        <p:txBody>
          <a:bodyPr wrap="square">
            <a:spAutoFit/>
          </a:bodyPr>
          <a:lstStyle/>
          <a:p>
            <a:r>
              <a:rPr lang="en-US" b="1" dirty="0" err="1">
                <a:solidFill>
                  <a:srgbClr val="E7E6E6">
                    <a:lumMod val="50000"/>
                  </a:srgbClr>
                </a:solidFill>
                <a:latin typeface="Arial" panose="020B0604020202020204" pitchFamily="34" charset="0"/>
                <a:cs typeface="Arial" panose="020B0604020202020204" pitchFamily="34" charset="0"/>
              </a:rPr>
              <a:t>Scalling</a:t>
            </a:r>
            <a:r>
              <a:rPr lang="en-US" b="1" dirty="0">
                <a:solidFill>
                  <a:srgbClr val="E7E6E6">
                    <a:lumMod val="50000"/>
                  </a:srgbClr>
                </a:solidFill>
                <a:latin typeface="Arial" panose="020B0604020202020204" pitchFamily="34" charset="0"/>
                <a:cs typeface="Arial" panose="020B0604020202020204" pitchFamily="34" charset="0"/>
              </a:rPr>
              <a:t> – Standard Scaler is used to scale data</a:t>
            </a:r>
            <a:endParaRPr lang="en-US" b="1" dirty="0">
              <a:solidFill>
                <a:schemeClr val="accent6">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E2C4D8B-8BA1-4C5C-A751-E9449C582A44}"/>
              </a:ext>
            </a:extLst>
          </p:cNvPr>
          <p:cNvPicPr>
            <a:picLocks noChangeAspect="1"/>
          </p:cNvPicPr>
          <p:nvPr/>
        </p:nvPicPr>
        <p:blipFill>
          <a:blip r:embed="rId5"/>
          <a:stretch>
            <a:fillRect/>
          </a:stretch>
        </p:blipFill>
        <p:spPr>
          <a:xfrm>
            <a:off x="538480" y="3482746"/>
            <a:ext cx="5415495" cy="882777"/>
          </a:xfrm>
          <a:prstGeom prst="rect">
            <a:avLst/>
          </a:prstGeom>
        </p:spPr>
      </p:pic>
      <p:sp>
        <p:nvSpPr>
          <p:cNvPr id="13" name="Rectangle 12">
            <a:extLst>
              <a:ext uri="{FF2B5EF4-FFF2-40B4-BE49-F238E27FC236}">
                <a16:creationId xmlns:a16="http://schemas.microsoft.com/office/drawing/2014/main" id="{F0669C7D-7CA0-4F34-8B7C-BFC9B60383F7}"/>
              </a:ext>
            </a:extLst>
          </p:cNvPr>
          <p:cNvSpPr/>
          <p:nvPr/>
        </p:nvSpPr>
        <p:spPr>
          <a:xfrm>
            <a:off x="518160" y="4540495"/>
            <a:ext cx="11135360" cy="369332"/>
          </a:xfrm>
          <a:prstGeom prst="rect">
            <a:avLst/>
          </a:prstGeom>
        </p:spPr>
        <p:txBody>
          <a:bodyPr wrap="square">
            <a:spAutoFit/>
          </a:bodyPr>
          <a:lstStyle/>
          <a:p>
            <a:r>
              <a:rPr lang="en-US" b="1" dirty="0" err="1">
                <a:solidFill>
                  <a:srgbClr val="E7E6E6">
                    <a:lumMod val="50000"/>
                  </a:srgbClr>
                </a:solidFill>
                <a:latin typeface="Arial" panose="020B0604020202020204" pitchFamily="34" charset="0"/>
                <a:cs typeface="Arial" panose="020B0604020202020204" pitchFamily="34" charset="0"/>
              </a:rPr>
              <a:t>Test_Train_Split</a:t>
            </a:r>
            <a:r>
              <a:rPr lang="en-US" b="1" dirty="0">
                <a:solidFill>
                  <a:srgbClr val="E7E6E6">
                    <a:lumMod val="50000"/>
                  </a:srgbClr>
                </a:solidFill>
                <a:latin typeface="Arial" panose="020B0604020202020204" pitchFamily="34" charset="0"/>
                <a:cs typeface="Arial" panose="020B0604020202020204" pitchFamily="34" charset="0"/>
              </a:rPr>
              <a:t> – Data is </a:t>
            </a:r>
            <a:r>
              <a:rPr lang="en-US" b="1" dirty="0" err="1">
                <a:solidFill>
                  <a:srgbClr val="E7E6E6">
                    <a:lumMod val="50000"/>
                  </a:srgbClr>
                </a:solidFill>
                <a:latin typeface="Arial" panose="020B0604020202020204" pitchFamily="34" charset="0"/>
                <a:cs typeface="Arial" panose="020B0604020202020204" pitchFamily="34" charset="0"/>
              </a:rPr>
              <a:t>splitted</a:t>
            </a:r>
            <a:r>
              <a:rPr lang="en-US" b="1" dirty="0">
                <a:solidFill>
                  <a:srgbClr val="E7E6E6">
                    <a:lumMod val="50000"/>
                  </a:srgbClr>
                </a:solidFill>
                <a:latin typeface="Arial" panose="020B0604020202020204" pitchFamily="34" charset="0"/>
                <a:cs typeface="Arial" panose="020B0604020202020204" pitchFamily="34" charset="0"/>
              </a:rPr>
              <a:t> into 25:75 ratio to create train and test datasets</a:t>
            </a:r>
            <a:endParaRPr lang="en-US" b="1" dirty="0">
              <a:solidFill>
                <a:schemeClr val="accent6">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19F15BA-5453-4303-B55B-AA3024DA5CA5}"/>
              </a:ext>
            </a:extLst>
          </p:cNvPr>
          <p:cNvPicPr>
            <a:picLocks noChangeAspect="1"/>
          </p:cNvPicPr>
          <p:nvPr/>
        </p:nvPicPr>
        <p:blipFill>
          <a:blip r:embed="rId6"/>
          <a:stretch>
            <a:fillRect/>
          </a:stretch>
        </p:blipFill>
        <p:spPr>
          <a:xfrm>
            <a:off x="538480" y="5084799"/>
            <a:ext cx="10542195" cy="1001369"/>
          </a:xfrm>
          <a:prstGeom prst="rect">
            <a:avLst/>
          </a:prstGeom>
        </p:spPr>
      </p:pic>
      <p:pic>
        <p:nvPicPr>
          <p:cNvPr id="7" name="Audio 6">
            <a:hlinkClick r:id="" action="ppaction://media"/>
            <a:extLst>
              <a:ext uri="{FF2B5EF4-FFF2-40B4-BE49-F238E27FC236}">
                <a16:creationId xmlns:a16="http://schemas.microsoft.com/office/drawing/2014/main" id="{9D496D72-B9B7-4B92-B6E7-B17F745656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04813469"/>
      </p:ext>
    </p:extLst>
  </p:cSld>
  <p:clrMapOvr>
    <a:masterClrMapping/>
  </p:clrMapOvr>
  <mc:AlternateContent xmlns:mc="http://schemas.openxmlformats.org/markup-compatibility/2006">
    <mc:Choice xmlns:p14="http://schemas.microsoft.com/office/powerpoint/2010/main" Requires="p14">
      <p:transition spd="slow" p14:dur="2000" advTm="27371"/>
    </mc:Choice>
    <mc:Fallback>
      <p:transition spd="slow" advTm="27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Data Information Available</a:t>
            </a:r>
          </a:p>
        </p:txBody>
      </p:sp>
      <p:pic>
        <p:nvPicPr>
          <p:cNvPr id="2" name="Picture 1">
            <a:extLst>
              <a:ext uri="{FF2B5EF4-FFF2-40B4-BE49-F238E27FC236}">
                <a16:creationId xmlns:a16="http://schemas.microsoft.com/office/drawing/2014/main" id="{A56755A7-F65E-4582-9587-681306147B5D}"/>
              </a:ext>
            </a:extLst>
          </p:cNvPr>
          <p:cNvPicPr>
            <a:picLocks noChangeAspect="1"/>
          </p:cNvPicPr>
          <p:nvPr/>
        </p:nvPicPr>
        <p:blipFill>
          <a:blip r:embed="rId4"/>
          <a:stretch>
            <a:fillRect/>
          </a:stretch>
        </p:blipFill>
        <p:spPr>
          <a:xfrm>
            <a:off x="1055442" y="1136754"/>
            <a:ext cx="4557155" cy="5174428"/>
          </a:xfrm>
          <a:prstGeom prst="rect">
            <a:avLst/>
          </a:prstGeom>
          <a:ln>
            <a:solidFill>
              <a:schemeClr val="tx1"/>
            </a:solidFill>
          </a:ln>
        </p:spPr>
      </p:pic>
      <p:pic>
        <p:nvPicPr>
          <p:cNvPr id="3" name="Picture 2">
            <a:extLst>
              <a:ext uri="{FF2B5EF4-FFF2-40B4-BE49-F238E27FC236}">
                <a16:creationId xmlns:a16="http://schemas.microsoft.com/office/drawing/2014/main" id="{2122595F-2FDC-4C16-BDF6-BF1D1B0C6F15}"/>
              </a:ext>
            </a:extLst>
          </p:cNvPr>
          <p:cNvPicPr>
            <a:picLocks noChangeAspect="1"/>
          </p:cNvPicPr>
          <p:nvPr/>
        </p:nvPicPr>
        <p:blipFill>
          <a:blip r:embed="rId5"/>
          <a:stretch>
            <a:fillRect/>
          </a:stretch>
        </p:blipFill>
        <p:spPr>
          <a:xfrm>
            <a:off x="6449961" y="1411097"/>
            <a:ext cx="4496190" cy="4900085"/>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51F99D85-C53A-417F-8EFA-5E68310144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6107739"/>
      </p:ext>
    </p:extLst>
  </p:cSld>
  <p:clrMapOvr>
    <a:masterClrMapping/>
  </p:clrMapOvr>
  <mc:AlternateContent xmlns:mc="http://schemas.openxmlformats.org/markup-compatibility/2006">
    <mc:Choice xmlns:p14="http://schemas.microsoft.com/office/powerpoint/2010/main" Requires="p14">
      <p:transition spd="slow" p14:dur="2000" advTm="7566"/>
    </mc:Choice>
    <mc:Fallback>
      <p:transition spd="slow" advTm="7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Models Used</a:t>
            </a:r>
          </a:p>
        </p:txBody>
      </p:sp>
      <p:sp>
        <p:nvSpPr>
          <p:cNvPr id="2" name="TextBox 1">
            <a:extLst>
              <a:ext uri="{FF2B5EF4-FFF2-40B4-BE49-F238E27FC236}">
                <a16:creationId xmlns:a16="http://schemas.microsoft.com/office/drawing/2014/main" id="{F10D10F1-D4A0-4CE4-B385-19E31BA9232C}"/>
              </a:ext>
            </a:extLst>
          </p:cNvPr>
          <p:cNvSpPr txBox="1"/>
          <p:nvPr/>
        </p:nvSpPr>
        <p:spPr>
          <a:xfrm>
            <a:off x="353632" y="1288027"/>
            <a:ext cx="3667105" cy="1938992"/>
          </a:xfrm>
          <a:prstGeom prst="rect">
            <a:avLst/>
          </a:prstGeom>
          <a:solidFill>
            <a:schemeClr val="accent4">
              <a:lumMod val="20000"/>
              <a:lumOff val="80000"/>
            </a:schemeClr>
          </a:solidFill>
        </p:spPr>
        <p:txBody>
          <a:bodyPr wrap="square" rtlCol="0">
            <a:spAutoFit/>
          </a:bodyPr>
          <a:lstStyle/>
          <a:p>
            <a:pPr algn="ctr"/>
            <a:r>
              <a:rPr lang="en-US" sz="4000" dirty="0"/>
              <a:t>LINEAR REGRESSION MODEL</a:t>
            </a:r>
          </a:p>
        </p:txBody>
      </p:sp>
      <p:sp>
        <p:nvSpPr>
          <p:cNvPr id="11" name="TextBox 10">
            <a:extLst>
              <a:ext uri="{FF2B5EF4-FFF2-40B4-BE49-F238E27FC236}">
                <a16:creationId xmlns:a16="http://schemas.microsoft.com/office/drawing/2014/main" id="{DBB6728A-E766-453E-B825-1EEEA9AA6387}"/>
              </a:ext>
            </a:extLst>
          </p:cNvPr>
          <p:cNvSpPr txBox="1"/>
          <p:nvPr/>
        </p:nvSpPr>
        <p:spPr>
          <a:xfrm>
            <a:off x="4148883" y="1288027"/>
            <a:ext cx="3873914" cy="1938992"/>
          </a:xfrm>
          <a:prstGeom prst="rect">
            <a:avLst/>
          </a:prstGeom>
          <a:solidFill>
            <a:schemeClr val="accent4">
              <a:lumMod val="20000"/>
              <a:lumOff val="80000"/>
            </a:schemeClr>
          </a:solidFill>
        </p:spPr>
        <p:txBody>
          <a:bodyPr wrap="square" rtlCol="0">
            <a:spAutoFit/>
          </a:bodyPr>
          <a:lstStyle/>
          <a:p>
            <a:pPr algn="ctr"/>
            <a:r>
              <a:rPr lang="en-US" sz="4000" dirty="0"/>
              <a:t>DECISION TREE REGRESSOR MODEL</a:t>
            </a:r>
          </a:p>
        </p:txBody>
      </p:sp>
      <p:sp>
        <p:nvSpPr>
          <p:cNvPr id="14" name="TextBox 13">
            <a:extLst>
              <a:ext uri="{FF2B5EF4-FFF2-40B4-BE49-F238E27FC236}">
                <a16:creationId xmlns:a16="http://schemas.microsoft.com/office/drawing/2014/main" id="{69A4B20C-D456-49CF-B11C-6F8D6E747EE2}"/>
              </a:ext>
            </a:extLst>
          </p:cNvPr>
          <p:cNvSpPr txBox="1"/>
          <p:nvPr/>
        </p:nvSpPr>
        <p:spPr>
          <a:xfrm>
            <a:off x="8150943" y="1288027"/>
            <a:ext cx="3873914" cy="1938992"/>
          </a:xfrm>
          <a:prstGeom prst="rect">
            <a:avLst/>
          </a:prstGeom>
          <a:solidFill>
            <a:schemeClr val="accent4">
              <a:lumMod val="20000"/>
              <a:lumOff val="80000"/>
            </a:schemeClr>
          </a:solidFill>
        </p:spPr>
        <p:txBody>
          <a:bodyPr wrap="square" rtlCol="0">
            <a:spAutoFit/>
          </a:bodyPr>
          <a:lstStyle/>
          <a:p>
            <a:pPr algn="ctr"/>
            <a:r>
              <a:rPr lang="en-US" sz="4000" dirty="0"/>
              <a:t>RANDOM FOREST REGRESSOR MODEL</a:t>
            </a:r>
          </a:p>
        </p:txBody>
      </p:sp>
      <p:pic>
        <p:nvPicPr>
          <p:cNvPr id="4" name="Audio 3">
            <a:hlinkClick r:id="" action="ppaction://media"/>
            <a:extLst>
              <a:ext uri="{FF2B5EF4-FFF2-40B4-BE49-F238E27FC236}">
                <a16:creationId xmlns:a16="http://schemas.microsoft.com/office/drawing/2014/main" id="{80008098-304A-407C-9001-7B04142FD6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84826498"/>
      </p:ext>
    </p:extLst>
  </p:cSld>
  <p:clrMapOvr>
    <a:masterClrMapping/>
  </p:clrMapOvr>
  <mc:AlternateContent xmlns:mc="http://schemas.openxmlformats.org/markup-compatibility/2006">
    <mc:Choice xmlns:p14="http://schemas.microsoft.com/office/powerpoint/2010/main" Requires="p14">
      <p:transition spd="slow" p14:dur="2000" advTm="8880"/>
    </mc:Choice>
    <mc:Fallback>
      <p:transition spd="slow" advTm="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Conclusion</a:t>
            </a:r>
          </a:p>
        </p:txBody>
      </p:sp>
      <p:sp>
        <p:nvSpPr>
          <p:cNvPr id="2" name="TextBox 1">
            <a:extLst>
              <a:ext uri="{FF2B5EF4-FFF2-40B4-BE49-F238E27FC236}">
                <a16:creationId xmlns:a16="http://schemas.microsoft.com/office/drawing/2014/main" id="{F10D10F1-D4A0-4CE4-B385-19E31BA9232C}"/>
              </a:ext>
            </a:extLst>
          </p:cNvPr>
          <p:cNvSpPr txBox="1"/>
          <p:nvPr/>
        </p:nvSpPr>
        <p:spPr>
          <a:xfrm>
            <a:off x="353632" y="1288027"/>
            <a:ext cx="3667105" cy="830997"/>
          </a:xfrm>
          <a:prstGeom prst="rect">
            <a:avLst/>
          </a:prstGeom>
          <a:solidFill>
            <a:schemeClr val="accent4">
              <a:lumMod val="20000"/>
              <a:lumOff val="80000"/>
            </a:schemeClr>
          </a:solidFill>
        </p:spPr>
        <p:txBody>
          <a:bodyPr wrap="square" rtlCol="0">
            <a:spAutoFit/>
          </a:bodyPr>
          <a:lstStyle/>
          <a:p>
            <a:pPr algn="ctr"/>
            <a:r>
              <a:rPr lang="en-US" sz="2400" dirty="0"/>
              <a:t>LINEAR REGRESSION MODEL</a:t>
            </a:r>
          </a:p>
        </p:txBody>
      </p:sp>
      <p:sp>
        <p:nvSpPr>
          <p:cNvPr id="11" name="TextBox 10">
            <a:extLst>
              <a:ext uri="{FF2B5EF4-FFF2-40B4-BE49-F238E27FC236}">
                <a16:creationId xmlns:a16="http://schemas.microsoft.com/office/drawing/2014/main" id="{DBB6728A-E766-453E-B825-1EEEA9AA6387}"/>
              </a:ext>
            </a:extLst>
          </p:cNvPr>
          <p:cNvSpPr txBox="1"/>
          <p:nvPr/>
        </p:nvSpPr>
        <p:spPr>
          <a:xfrm>
            <a:off x="4148883" y="1288027"/>
            <a:ext cx="3873914" cy="830997"/>
          </a:xfrm>
          <a:prstGeom prst="rect">
            <a:avLst/>
          </a:prstGeom>
          <a:solidFill>
            <a:schemeClr val="accent4">
              <a:lumMod val="20000"/>
              <a:lumOff val="80000"/>
            </a:schemeClr>
          </a:solidFill>
        </p:spPr>
        <p:txBody>
          <a:bodyPr wrap="square" rtlCol="0">
            <a:spAutoFit/>
          </a:bodyPr>
          <a:lstStyle/>
          <a:p>
            <a:pPr algn="ctr"/>
            <a:r>
              <a:rPr lang="en-US" sz="2400" dirty="0"/>
              <a:t>DECISION TREE REGRESSOR MODEL</a:t>
            </a:r>
          </a:p>
        </p:txBody>
      </p:sp>
      <p:sp>
        <p:nvSpPr>
          <p:cNvPr id="14" name="TextBox 13">
            <a:extLst>
              <a:ext uri="{FF2B5EF4-FFF2-40B4-BE49-F238E27FC236}">
                <a16:creationId xmlns:a16="http://schemas.microsoft.com/office/drawing/2014/main" id="{69A4B20C-D456-49CF-B11C-6F8D6E747EE2}"/>
              </a:ext>
            </a:extLst>
          </p:cNvPr>
          <p:cNvSpPr txBox="1"/>
          <p:nvPr/>
        </p:nvSpPr>
        <p:spPr>
          <a:xfrm>
            <a:off x="8150943" y="1288027"/>
            <a:ext cx="3873914" cy="830997"/>
          </a:xfrm>
          <a:prstGeom prst="rect">
            <a:avLst/>
          </a:prstGeom>
          <a:solidFill>
            <a:schemeClr val="accent4">
              <a:lumMod val="20000"/>
              <a:lumOff val="80000"/>
            </a:schemeClr>
          </a:solidFill>
        </p:spPr>
        <p:txBody>
          <a:bodyPr wrap="square" rtlCol="0">
            <a:spAutoFit/>
          </a:bodyPr>
          <a:lstStyle/>
          <a:p>
            <a:pPr algn="ctr"/>
            <a:r>
              <a:rPr lang="en-US" sz="2400" dirty="0"/>
              <a:t>RANDOM FOREST REGRESSOR MODEL</a:t>
            </a:r>
          </a:p>
        </p:txBody>
      </p:sp>
      <p:pic>
        <p:nvPicPr>
          <p:cNvPr id="3" name="Picture 2">
            <a:extLst>
              <a:ext uri="{FF2B5EF4-FFF2-40B4-BE49-F238E27FC236}">
                <a16:creationId xmlns:a16="http://schemas.microsoft.com/office/drawing/2014/main" id="{4F28243E-AA44-48C7-9F82-1A1256996D75}"/>
              </a:ext>
            </a:extLst>
          </p:cNvPr>
          <p:cNvPicPr>
            <a:picLocks noChangeAspect="1"/>
          </p:cNvPicPr>
          <p:nvPr/>
        </p:nvPicPr>
        <p:blipFill>
          <a:blip r:embed="rId4"/>
          <a:stretch>
            <a:fillRect/>
          </a:stretch>
        </p:blipFill>
        <p:spPr>
          <a:xfrm>
            <a:off x="602086" y="4692112"/>
            <a:ext cx="3170195" cy="1996613"/>
          </a:xfrm>
          <a:prstGeom prst="rect">
            <a:avLst/>
          </a:prstGeom>
        </p:spPr>
      </p:pic>
      <p:pic>
        <p:nvPicPr>
          <p:cNvPr id="4" name="Picture 3">
            <a:extLst>
              <a:ext uri="{FF2B5EF4-FFF2-40B4-BE49-F238E27FC236}">
                <a16:creationId xmlns:a16="http://schemas.microsoft.com/office/drawing/2014/main" id="{D0E47933-A36A-423D-BB20-8EF8D3C507E3}"/>
              </a:ext>
            </a:extLst>
          </p:cNvPr>
          <p:cNvPicPr>
            <a:picLocks noChangeAspect="1"/>
          </p:cNvPicPr>
          <p:nvPr/>
        </p:nvPicPr>
        <p:blipFill>
          <a:blip r:embed="rId5"/>
          <a:stretch>
            <a:fillRect/>
          </a:stretch>
        </p:blipFill>
        <p:spPr>
          <a:xfrm>
            <a:off x="4466449" y="4684491"/>
            <a:ext cx="3238781" cy="2004234"/>
          </a:xfrm>
          <a:prstGeom prst="rect">
            <a:avLst/>
          </a:prstGeom>
        </p:spPr>
      </p:pic>
      <p:pic>
        <p:nvPicPr>
          <p:cNvPr id="5" name="Picture 4">
            <a:extLst>
              <a:ext uri="{FF2B5EF4-FFF2-40B4-BE49-F238E27FC236}">
                <a16:creationId xmlns:a16="http://schemas.microsoft.com/office/drawing/2014/main" id="{BD4A9896-6E0F-4E40-8799-064144FAB7B6}"/>
              </a:ext>
            </a:extLst>
          </p:cNvPr>
          <p:cNvPicPr>
            <a:picLocks noChangeAspect="1"/>
          </p:cNvPicPr>
          <p:nvPr/>
        </p:nvPicPr>
        <p:blipFill>
          <a:blip r:embed="rId6"/>
          <a:stretch>
            <a:fillRect/>
          </a:stretch>
        </p:blipFill>
        <p:spPr>
          <a:xfrm>
            <a:off x="8495182" y="4684491"/>
            <a:ext cx="3185436" cy="2004234"/>
          </a:xfrm>
          <a:prstGeom prst="rect">
            <a:avLst/>
          </a:prstGeom>
        </p:spPr>
      </p:pic>
      <p:pic>
        <p:nvPicPr>
          <p:cNvPr id="6" name="Picture 5">
            <a:extLst>
              <a:ext uri="{FF2B5EF4-FFF2-40B4-BE49-F238E27FC236}">
                <a16:creationId xmlns:a16="http://schemas.microsoft.com/office/drawing/2014/main" id="{2D2E9887-2964-47F8-A90C-507B483925ED}"/>
              </a:ext>
            </a:extLst>
          </p:cNvPr>
          <p:cNvPicPr>
            <a:picLocks noChangeAspect="1"/>
          </p:cNvPicPr>
          <p:nvPr/>
        </p:nvPicPr>
        <p:blipFill>
          <a:blip r:embed="rId7"/>
          <a:stretch>
            <a:fillRect/>
          </a:stretch>
        </p:blipFill>
        <p:spPr>
          <a:xfrm>
            <a:off x="8233256" y="2232509"/>
            <a:ext cx="3447362" cy="2338497"/>
          </a:xfrm>
          <a:prstGeom prst="rect">
            <a:avLst/>
          </a:prstGeom>
        </p:spPr>
      </p:pic>
      <p:pic>
        <p:nvPicPr>
          <p:cNvPr id="7" name="Picture 6">
            <a:extLst>
              <a:ext uri="{FF2B5EF4-FFF2-40B4-BE49-F238E27FC236}">
                <a16:creationId xmlns:a16="http://schemas.microsoft.com/office/drawing/2014/main" id="{6C98FBF2-BB1A-4357-B6B8-41E69A43D763}"/>
              </a:ext>
            </a:extLst>
          </p:cNvPr>
          <p:cNvPicPr>
            <a:picLocks noChangeAspect="1"/>
          </p:cNvPicPr>
          <p:nvPr/>
        </p:nvPicPr>
        <p:blipFill>
          <a:blip r:embed="rId8"/>
          <a:stretch>
            <a:fillRect/>
          </a:stretch>
        </p:blipFill>
        <p:spPr>
          <a:xfrm>
            <a:off x="4257868" y="2272606"/>
            <a:ext cx="3447362" cy="2312787"/>
          </a:xfrm>
          <a:prstGeom prst="rect">
            <a:avLst/>
          </a:prstGeom>
        </p:spPr>
      </p:pic>
      <p:pic>
        <p:nvPicPr>
          <p:cNvPr id="9" name="Picture 8">
            <a:extLst>
              <a:ext uri="{FF2B5EF4-FFF2-40B4-BE49-F238E27FC236}">
                <a16:creationId xmlns:a16="http://schemas.microsoft.com/office/drawing/2014/main" id="{EB8EFEE8-CA3E-46CE-863D-F9C1095542F2}"/>
              </a:ext>
            </a:extLst>
          </p:cNvPr>
          <p:cNvPicPr>
            <a:picLocks noChangeAspect="1"/>
          </p:cNvPicPr>
          <p:nvPr/>
        </p:nvPicPr>
        <p:blipFill>
          <a:blip r:embed="rId9"/>
          <a:stretch>
            <a:fillRect/>
          </a:stretch>
        </p:blipFill>
        <p:spPr>
          <a:xfrm>
            <a:off x="491061" y="2376173"/>
            <a:ext cx="3238781" cy="2184892"/>
          </a:xfrm>
          <a:prstGeom prst="rect">
            <a:avLst/>
          </a:prstGeom>
        </p:spPr>
      </p:pic>
      <p:sp>
        <p:nvSpPr>
          <p:cNvPr id="12" name="Rectangle: Rounded Corners 11">
            <a:extLst>
              <a:ext uri="{FF2B5EF4-FFF2-40B4-BE49-F238E27FC236}">
                <a16:creationId xmlns:a16="http://schemas.microsoft.com/office/drawing/2014/main" id="{28F6A844-07E5-4D0D-A455-CCC20815FCC6}"/>
              </a:ext>
            </a:extLst>
          </p:cNvPr>
          <p:cNvSpPr/>
          <p:nvPr/>
        </p:nvSpPr>
        <p:spPr>
          <a:xfrm>
            <a:off x="920747" y="5686608"/>
            <a:ext cx="2809095" cy="3209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4182BB9-9C2C-4C5D-9116-3059CF9D4F08}"/>
              </a:ext>
            </a:extLst>
          </p:cNvPr>
          <p:cNvSpPr/>
          <p:nvPr/>
        </p:nvSpPr>
        <p:spPr>
          <a:xfrm>
            <a:off x="920747" y="6296208"/>
            <a:ext cx="2809095" cy="3209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5B23554A-8EDC-4311-8668-C6592D1781A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54269994"/>
      </p:ext>
    </p:extLst>
  </p:cSld>
  <p:clrMapOvr>
    <a:masterClrMapping/>
  </p:clrMapOvr>
  <mc:AlternateContent xmlns:mc="http://schemas.openxmlformats.org/markup-compatibility/2006">
    <mc:Choice xmlns:p14="http://schemas.microsoft.com/office/powerpoint/2010/main" Requires="p14">
      <p:transition spd="slow" p14:dur="2000" advTm="23396"/>
    </mc:Choice>
    <mc:Fallback>
      <p:transition spd="slow" advTm="23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Rectangle 1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itle 1">
            <a:extLst>
              <a:ext uri="{FF2B5EF4-FFF2-40B4-BE49-F238E27FC236}">
                <a16:creationId xmlns:a16="http://schemas.microsoft.com/office/drawing/2014/main" id="{822632B0-E1B2-4E85-A2F7-7B7BFE038C4A}"/>
              </a:ext>
            </a:extLst>
          </p:cNvPr>
          <p:cNvSpPr txBox="1">
            <a:spLocks/>
          </p:cNvSpPr>
          <p:nvPr/>
        </p:nvSpPr>
        <p:spPr>
          <a:xfrm>
            <a:off x="336884" y="1013811"/>
            <a:ext cx="4332307"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Recommendations</a:t>
            </a:r>
          </a:p>
        </p:txBody>
      </p:sp>
      <p:cxnSp>
        <p:nvCxnSpPr>
          <p:cNvPr id="114" name="Straight Connector 1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0284D9F-157F-40DA-AC24-7AA138DA92DE}"/>
              </a:ext>
            </a:extLst>
          </p:cNvPr>
          <p:cNvSpPr/>
          <p:nvPr/>
        </p:nvSpPr>
        <p:spPr>
          <a:xfrm>
            <a:off x="4957011" y="2297461"/>
            <a:ext cx="6898105" cy="2677656"/>
          </a:xfrm>
          <a:prstGeom prst="rect">
            <a:avLst/>
          </a:prstGeom>
        </p:spPr>
        <p:txBody>
          <a:bodyPr wrap="square">
            <a:spAutoFit/>
          </a:bodyPr>
          <a:lstStyle/>
          <a:p>
            <a:pPr algn="just"/>
            <a:r>
              <a:rPr lang="en-US" sz="2400" dirty="0">
                <a:solidFill>
                  <a:srgbClr val="000000"/>
                </a:solidFill>
                <a:latin typeface="Helvetica Neue"/>
              </a:rPr>
              <a:t>RMSE score (lower) and Adjusted R2 score (higher) both are better in case of Linear Regression model compare to Decision Tree and Random Forest models in this specific use case. Linear Regression is the best model among the other models used in this assessment to predict house sale price.</a:t>
            </a:r>
            <a:endParaRPr lang="en-US" sz="2400" b="1" dirty="0">
              <a:solidFill>
                <a:schemeClr val="accent6">
                  <a:lumMod val="50000"/>
                </a:schemeClr>
              </a:solidFill>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8E96224B-098D-4F33-8136-EE61D513F2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63931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139"/>
    </mc:Choice>
    <mc:Fallback>
      <p:transition spd="slow" advTm="30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BD77F5-0505-46DF-B67E-B8E04ADAF8C0}"/>
              </a:ext>
            </a:extLst>
          </p:cNvPr>
          <p:cNvSpPr>
            <a:spLocks noGrp="1"/>
          </p:cNvSpPr>
          <p:nvPr>
            <p:ph type="ctrTitle"/>
          </p:nvPr>
        </p:nvSpPr>
        <p:spPr>
          <a:xfrm>
            <a:off x="795338" y="1566473"/>
            <a:ext cx="10601325" cy="2166723"/>
          </a:xfrm>
        </p:spPr>
        <p:txBody>
          <a:bodyPr>
            <a:normAutofit/>
          </a:bodyPr>
          <a:lstStyle/>
          <a:p>
            <a:r>
              <a:rPr lang="en-US" sz="6600" b="1" dirty="0">
                <a:latin typeface="Arial" panose="020B0604020202020204" pitchFamily="34" charset="0"/>
                <a:cs typeface="Arial" panose="020B0604020202020204" pitchFamily="34" charset="0"/>
              </a:rPr>
              <a:t>Thank You</a:t>
            </a:r>
            <a:endParaRPr lang="en-US" sz="66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89B5072-3FD9-46FE-BE12-4C2E69EE970A}"/>
              </a:ext>
            </a:extLst>
          </p:cNvPr>
          <p:cNvSpPr>
            <a:spLocks noGrp="1"/>
          </p:cNvSpPr>
          <p:nvPr>
            <p:ph type="subTitle" idx="1"/>
          </p:nvPr>
        </p:nvSpPr>
        <p:spPr>
          <a:xfrm>
            <a:off x="4350058" y="3982529"/>
            <a:ext cx="3666478" cy="1474792"/>
          </a:xfrm>
        </p:spPr>
        <p:txBody>
          <a:bodyPr>
            <a:noAutofit/>
          </a:bodyPr>
          <a:lstStyle/>
          <a:p>
            <a:pPr>
              <a:lnSpc>
                <a:spcPct val="100000"/>
              </a:lnSpc>
            </a:pPr>
            <a:r>
              <a:rPr lang="en-US" sz="1800" b="1" dirty="0">
                <a:latin typeface="Arial" panose="020B0604020202020204" pitchFamily="34" charset="0"/>
                <a:cs typeface="Arial" panose="020B0604020202020204" pitchFamily="34" charset="0"/>
              </a:rPr>
              <a:t>SANKET PADWAL</a:t>
            </a:r>
            <a:endParaRPr lang="en-US" sz="1800" dirty="0"/>
          </a:p>
        </p:txBody>
      </p:sp>
      <p:cxnSp>
        <p:nvCxnSpPr>
          <p:cNvPr id="61" name="Straight Connector 60">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553B308E-3AD4-4762-B28A-3722FDAF40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89843108"/>
      </p:ext>
    </p:extLst>
  </p:cSld>
  <p:clrMapOvr>
    <a:masterClrMapping/>
  </p:clrMapOvr>
  <mc:AlternateContent xmlns:mc="http://schemas.openxmlformats.org/markup-compatibility/2006">
    <mc:Choice xmlns:p14="http://schemas.microsoft.com/office/powerpoint/2010/main" Requires="p14">
      <p:transition spd="slow" p14:dur="2000" advTm="6265"/>
    </mc:Choice>
    <mc:Fallback>
      <p:transition spd="slow" advTm="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572C6-325B-4AB9-8A1C-03D710D19F66}"/>
              </a:ext>
            </a:extLst>
          </p:cNvPr>
          <p:cNvPicPr>
            <a:picLocks noChangeAspect="1"/>
          </p:cNvPicPr>
          <p:nvPr/>
        </p:nvPicPr>
        <p:blipFill>
          <a:blip r:embed="rId4"/>
          <a:stretch>
            <a:fillRect/>
          </a:stretch>
        </p:blipFill>
        <p:spPr>
          <a:xfrm>
            <a:off x="6253316" y="1411097"/>
            <a:ext cx="4473328" cy="4861981"/>
          </a:xfrm>
          <a:prstGeom prst="rect">
            <a:avLst/>
          </a:prstGeom>
          <a:ln>
            <a:solidFill>
              <a:schemeClr val="tx1"/>
            </a:solidFill>
          </a:ln>
        </p:spPr>
      </p:pic>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Data Information Available</a:t>
            </a:r>
          </a:p>
        </p:txBody>
      </p:sp>
      <p:pic>
        <p:nvPicPr>
          <p:cNvPr id="5" name="Picture 4">
            <a:extLst>
              <a:ext uri="{FF2B5EF4-FFF2-40B4-BE49-F238E27FC236}">
                <a16:creationId xmlns:a16="http://schemas.microsoft.com/office/drawing/2014/main" id="{92464944-1CC9-4263-8328-AE74CB22C1A9}"/>
              </a:ext>
            </a:extLst>
          </p:cNvPr>
          <p:cNvPicPr>
            <a:picLocks noChangeAspect="1"/>
          </p:cNvPicPr>
          <p:nvPr/>
        </p:nvPicPr>
        <p:blipFill>
          <a:blip r:embed="rId5"/>
          <a:stretch>
            <a:fillRect/>
          </a:stretch>
        </p:blipFill>
        <p:spPr>
          <a:xfrm>
            <a:off x="1139269" y="1411097"/>
            <a:ext cx="4473328" cy="4900085"/>
          </a:xfrm>
          <a:prstGeom prst="rect">
            <a:avLst/>
          </a:prstGeom>
          <a:ln>
            <a:solidFill>
              <a:schemeClr val="tx1"/>
            </a:solidFill>
          </a:ln>
        </p:spPr>
      </p:pic>
      <p:sp>
        <p:nvSpPr>
          <p:cNvPr id="10" name="Rectangle 9">
            <a:extLst>
              <a:ext uri="{FF2B5EF4-FFF2-40B4-BE49-F238E27FC236}">
                <a16:creationId xmlns:a16="http://schemas.microsoft.com/office/drawing/2014/main" id="{14931A65-384B-4847-9C52-BD92C09DF11C}"/>
              </a:ext>
            </a:extLst>
          </p:cNvPr>
          <p:cNvSpPr/>
          <p:nvPr/>
        </p:nvSpPr>
        <p:spPr>
          <a:xfrm>
            <a:off x="6253316" y="3628103"/>
            <a:ext cx="4473328" cy="245807"/>
          </a:xfrm>
          <a:prstGeom prst="rect">
            <a:avLst/>
          </a:prstGeom>
          <a:solidFill>
            <a:srgbClr val="FFFF00">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Bullseye">
            <a:extLst>
              <a:ext uri="{FF2B5EF4-FFF2-40B4-BE49-F238E27FC236}">
                <a16:creationId xmlns:a16="http://schemas.microsoft.com/office/drawing/2014/main" id="{73D95D60-3165-4477-8B7F-DF356CEDA4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7444" y="3276733"/>
            <a:ext cx="914400" cy="914400"/>
          </a:xfrm>
          <a:prstGeom prst="rect">
            <a:avLst/>
          </a:prstGeom>
        </p:spPr>
      </p:pic>
      <p:pic>
        <p:nvPicPr>
          <p:cNvPr id="12" name="Audio 11">
            <a:hlinkClick r:id="" action="ppaction://media"/>
            <a:extLst>
              <a:ext uri="{FF2B5EF4-FFF2-40B4-BE49-F238E27FC236}">
                <a16:creationId xmlns:a16="http://schemas.microsoft.com/office/drawing/2014/main" id="{1711BB55-6489-4D2D-95FC-036AF57F8EC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52365801"/>
      </p:ext>
    </p:extLst>
  </p:cSld>
  <p:clrMapOvr>
    <a:masterClrMapping/>
  </p:clrMapOvr>
  <mc:AlternateContent xmlns:mc="http://schemas.openxmlformats.org/markup-compatibility/2006">
    <mc:Choice xmlns:p14="http://schemas.microsoft.com/office/powerpoint/2010/main" Requires="p14">
      <p:transition spd="slow" p14:dur="2000" advTm="8843"/>
    </mc:Choice>
    <mc:Fallback>
      <p:transition spd="slow" advTm="8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 Target Variable</a:t>
            </a:r>
          </a:p>
        </p:txBody>
      </p:sp>
      <p:pic>
        <p:nvPicPr>
          <p:cNvPr id="2" name="Picture 1">
            <a:extLst>
              <a:ext uri="{FF2B5EF4-FFF2-40B4-BE49-F238E27FC236}">
                <a16:creationId xmlns:a16="http://schemas.microsoft.com/office/drawing/2014/main" id="{36B1FFC3-44C6-46C2-8CEB-D147CF32687A}"/>
              </a:ext>
            </a:extLst>
          </p:cNvPr>
          <p:cNvPicPr>
            <a:picLocks noChangeAspect="1"/>
          </p:cNvPicPr>
          <p:nvPr/>
        </p:nvPicPr>
        <p:blipFill rotWithShape="1">
          <a:blip r:embed="rId4"/>
          <a:srcRect t="15452"/>
          <a:stretch/>
        </p:blipFill>
        <p:spPr>
          <a:xfrm>
            <a:off x="865238" y="888087"/>
            <a:ext cx="9901897" cy="3138758"/>
          </a:xfrm>
          <a:prstGeom prst="rect">
            <a:avLst/>
          </a:prstGeom>
        </p:spPr>
      </p:pic>
      <p:pic>
        <p:nvPicPr>
          <p:cNvPr id="6" name="Picture 5">
            <a:extLst>
              <a:ext uri="{FF2B5EF4-FFF2-40B4-BE49-F238E27FC236}">
                <a16:creationId xmlns:a16="http://schemas.microsoft.com/office/drawing/2014/main" id="{DEA75083-3B91-4188-ADC4-321364291FB8}"/>
              </a:ext>
            </a:extLst>
          </p:cNvPr>
          <p:cNvPicPr>
            <a:picLocks noChangeAspect="1"/>
          </p:cNvPicPr>
          <p:nvPr/>
        </p:nvPicPr>
        <p:blipFill rotWithShape="1">
          <a:blip r:embed="rId4"/>
          <a:srcRect r="82172" b="84229"/>
          <a:stretch/>
        </p:blipFill>
        <p:spPr>
          <a:xfrm>
            <a:off x="6523713" y="1068910"/>
            <a:ext cx="4121502" cy="1366930"/>
          </a:xfrm>
          <a:prstGeom prst="rect">
            <a:avLst/>
          </a:prstGeom>
        </p:spPr>
      </p:pic>
      <p:pic>
        <p:nvPicPr>
          <p:cNvPr id="9" name="Picture 8">
            <a:extLst>
              <a:ext uri="{FF2B5EF4-FFF2-40B4-BE49-F238E27FC236}">
                <a16:creationId xmlns:a16="http://schemas.microsoft.com/office/drawing/2014/main" id="{BE985737-D96E-4984-B946-3BB2EBAF6BBD}"/>
              </a:ext>
            </a:extLst>
          </p:cNvPr>
          <p:cNvPicPr>
            <a:picLocks noChangeAspect="1"/>
          </p:cNvPicPr>
          <p:nvPr/>
        </p:nvPicPr>
        <p:blipFill rotWithShape="1">
          <a:blip r:embed="rId5"/>
          <a:srcRect t="16848"/>
          <a:stretch/>
        </p:blipFill>
        <p:spPr>
          <a:xfrm>
            <a:off x="1158241" y="3983593"/>
            <a:ext cx="8950960" cy="2834919"/>
          </a:xfrm>
          <a:prstGeom prst="rect">
            <a:avLst/>
          </a:prstGeom>
        </p:spPr>
      </p:pic>
      <p:pic>
        <p:nvPicPr>
          <p:cNvPr id="10" name="Picture 9">
            <a:extLst>
              <a:ext uri="{FF2B5EF4-FFF2-40B4-BE49-F238E27FC236}">
                <a16:creationId xmlns:a16="http://schemas.microsoft.com/office/drawing/2014/main" id="{74BF8FA7-60C7-412F-B31F-446CDE906344}"/>
              </a:ext>
            </a:extLst>
          </p:cNvPr>
          <p:cNvPicPr>
            <a:picLocks noChangeAspect="1"/>
          </p:cNvPicPr>
          <p:nvPr/>
        </p:nvPicPr>
        <p:blipFill rotWithShape="1">
          <a:blip r:embed="rId5"/>
          <a:srcRect t="140" r="84473" b="84763"/>
          <a:stretch/>
        </p:blipFill>
        <p:spPr>
          <a:xfrm>
            <a:off x="6625313" y="4026845"/>
            <a:ext cx="3401134" cy="1259589"/>
          </a:xfrm>
          <a:prstGeom prst="rect">
            <a:avLst/>
          </a:prstGeom>
        </p:spPr>
      </p:pic>
      <p:sp>
        <p:nvSpPr>
          <p:cNvPr id="11" name="Arrow: Curved Left 10">
            <a:extLst>
              <a:ext uri="{FF2B5EF4-FFF2-40B4-BE49-F238E27FC236}">
                <a16:creationId xmlns:a16="http://schemas.microsoft.com/office/drawing/2014/main" id="{1B4ED988-9A04-46AF-BD28-C004D70079D8}"/>
              </a:ext>
            </a:extLst>
          </p:cNvPr>
          <p:cNvSpPr/>
          <p:nvPr/>
        </p:nvSpPr>
        <p:spPr>
          <a:xfrm>
            <a:off x="10708954" y="3429000"/>
            <a:ext cx="743316" cy="1302841"/>
          </a:xfrm>
          <a:prstGeom prst="curved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970C13F-E792-4891-88F4-4EA629C39179}"/>
              </a:ext>
            </a:extLst>
          </p:cNvPr>
          <p:cNvSpPr/>
          <p:nvPr/>
        </p:nvSpPr>
        <p:spPr>
          <a:xfrm>
            <a:off x="10022969" y="4712912"/>
            <a:ext cx="1946815" cy="369332"/>
          </a:xfrm>
          <a:prstGeom prst="rect">
            <a:avLst/>
          </a:prstGeom>
        </p:spPr>
        <p:txBody>
          <a:bodyPr wrap="none">
            <a:spAutoFit/>
          </a:bodyPr>
          <a:lstStyle/>
          <a:p>
            <a:r>
              <a:rPr lang="en-US" dirty="0"/>
              <a:t>np.log1p(Data[‘y’])</a:t>
            </a:r>
          </a:p>
        </p:txBody>
      </p:sp>
      <p:pic>
        <p:nvPicPr>
          <p:cNvPr id="13" name="Audio 12">
            <a:hlinkClick r:id="" action="ppaction://media"/>
            <a:extLst>
              <a:ext uri="{FF2B5EF4-FFF2-40B4-BE49-F238E27FC236}">
                <a16:creationId xmlns:a16="http://schemas.microsoft.com/office/drawing/2014/main" id="{1F4D0717-11DC-47AE-A8A0-1091DBA3A1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8734725"/>
      </p:ext>
    </p:extLst>
  </p:cSld>
  <p:clrMapOvr>
    <a:masterClrMapping/>
  </p:clrMapOvr>
  <mc:AlternateContent xmlns:mc="http://schemas.openxmlformats.org/markup-compatibility/2006">
    <mc:Choice xmlns:p14="http://schemas.microsoft.com/office/powerpoint/2010/main" Requires="p14">
      <p:transition spd="slow" p14:dur="2000" advTm="19658"/>
    </mc:Choice>
    <mc:Fallback>
      <p:transition spd="slow" advTm="19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 Pandas Profiling – Drop Variables</a:t>
            </a:r>
          </a:p>
        </p:txBody>
      </p:sp>
      <p:pic>
        <p:nvPicPr>
          <p:cNvPr id="3" name="Picture 2">
            <a:extLst>
              <a:ext uri="{FF2B5EF4-FFF2-40B4-BE49-F238E27FC236}">
                <a16:creationId xmlns:a16="http://schemas.microsoft.com/office/drawing/2014/main" id="{DB4CF686-3AF9-426D-B6BB-3526ABD134EF}"/>
              </a:ext>
            </a:extLst>
          </p:cNvPr>
          <p:cNvPicPr>
            <a:picLocks noChangeAspect="1"/>
          </p:cNvPicPr>
          <p:nvPr/>
        </p:nvPicPr>
        <p:blipFill>
          <a:blip r:embed="rId4"/>
          <a:stretch>
            <a:fillRect/>
          </a:stretch>
        </p:blipFill>
        <p:spPr>
          <a:xfrm>
            <a:off x="1075252" y="1056015"/>
            <a:ext cx="10021176" cy="5580759"/>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0B0B288B-7AC9-4605-B577-BEEC75E0F0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41722127"/>
      </p:ext>
    </p:extLst>
  </p:cSld>
  <p:clrMapOvr>
    <a:masterClrMapping/>
  </p:clrMapOvr>
  <mc:AlternateContent xmlns:mc="http://schemas.openxmlformats.org/markup-compatibility/2006">
    <mc:Choice xmlns:p14="http://schemas.microsoft.com/office/powerpoint/2010/main" Requires="p14">
      <p:transition spd="slow" p14:dur="2000" advTm="12337"/>
    </mc:Choice>
    <mc:Fallback>
      <p:transition spd="slow" advTm="12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799F9-8E23-496F-B0D2-517B3FF0E00D}"/>
              </a:ext>
            </a:extLst>
          </p:cNvPr>
          <p:cNvPicPr>
            <a:picLocks noChangeAspect="1"/>
          </p:cNvPicPr>
          <p:nvPr/>
        </p:nvPicPr>
        <p:blipFill>
          <a:blip r:embed="rId2"/>
          <a:stretch>
            <a:fillRect/>
          </a:stretch>
        </p:blipFill>
        <p:spPr>
          <a:xfrm>
            <a:off x="1095571" y="1056015"/>
            <a:ext cx="10005689" cy="5580759"/>
          </a:xfrm>
          <a:prstGeom prst="rect">
            <a:avLst/>
          </a:prstGeom>
          <a:ln>
            <a:solidFill>
              <a:schemeClr val="tx1"/>
            </a:solidFill>
          </a:ln>
        </p:spPr>
      </p:pic>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 Pandas Profiling – Drop Variables</a:t>
            </a:r>
          </a:p>
        </p:txBody>
      </p:sp>
    </p:spTree>
    <p:extLst>
      <p:ext uri="{BB962C8B-B14F-4D97-AF65-F5344CB8AC3E}">
        <p14:creationId xmlns:p14="http://schemas.microsoft.com/office/powerpoint/2010/main" val="257448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EB0027-D2BB-4B74-877B-F1247027174F}"/>
              </a:ext>
            </a:extLst>
          </p:cNvPr>
          <p:cNvSpPr txBox="1">
            <a:spLocks/>
          </p:cNvSpPr>
          <p:nvPr/>
        </p:nvSpPr>
        <p:spPr>
          <a:xfrm>
            <a:off x="518160" y="91439"/>
            <a:ext cx="11135360" cy="762001"/>
          </a:xfrm>
          <a:prstGeom prst="rect">
            <a:avLst/>
          </a:prstGeom>
          <a:solidFill>
            <a:srgbClr val="4D4D4D"/>
          </a:solidFill>
          <a:ln w="127000" cmpd="thickThin">
            <a:solidFill>
              <a:schemeClr val="bg1"/>
            </a:solidFill>
            <a:prstDash val="solid"/>
          </a:ln>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ctr">
              <a:spcAft>
                <a:spcPts val="600"/>
              </a:spcAft>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EDA: Pandas Profiling – Drop Variables</a:t>
            </a:r>
          </a:p>
        </p:txBody>
      </p:sp>
      <p:pic>
        <p:nvPicPr>
          <p:cNvPr id="3" name="Picture 2">
            <a:extLst>
              <a:ext uri="{FF2B5EF4-FFF2-40B4-BE49-F238E27FC236}">
                <a16:creationId xmlns:a16="http://schemas.microsoft.com/office/drawing/2014/main" id="{A6114295-C337-4D2D-BAC0-775BB8C8C155}"/>
              </a:ext>
            </a:extLst>
          </p:cNvPr>
          <p:cNvPicPr>
            <a:picLocks noChangeAspect="1"/>
          </p:cNvPicPr>
          <p:nvPr/>
        </p:nvPicPr>
        <p:blipFill>
          <a:blip r:embed="rId2"/>
          <a:stretch>
            <a:fillRect/>
          </a:stretch>
        </p:blipFill>
        <p:spPr>
          <a:xfrm>
            <a:off x="1090739" y="1056015"/>
            <a:ext cx="10022539" cy="2237791"/>
          </a:xfrm>
          <a:prstGeom prst="rect">
            <a:avLst/>
          </a:prstGeom>
          <a:ln>
            <a:solidFill>
              <a:schemeClr val="tx1"/>
            </a:solidFill>
          </a:ln>
        </p:spPr>
      </p:pic>
    </p:spTree>
    <p:extLst>
      <p:ext uri="{BB962C8B-B14F-4D97-AF65-F5344CB8AC3E}">
        <p14:creationId xmlns:p14="http://schemas.microsoft.com/office/powerpoint/2010/main" val="198087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5238</TotalTime>
  <Words>663</Words>
  <Application>Microsoft Office PowerPoint</Application>
  <PresentationFormat>Widescreen</PresentationFormat>
  <Paragraphs>127</Paragraphs>
  <Slides>43</Slides>
  <Notes>1</Notes>
  <HiddenSlides>0</HiddenSlides>
  <MMClips>41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Helvetica Neue</vt:lpstr>
      <vt:lpstr>Stencil</vt:lpstr>
      <vt:lpstr>Office Theme</vt:lpstr>
      <vt:lpstr>Machine Learning Models Evaluation for predicting house prices in USA</vt:lpstr>
      <vt:lpstr>Problem Statement</vt:lpstr>
      <vt:lpstr>Project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Food Restaurant Chains in USA</dc:title>
  <dc:creator>Padwal Sanket</dc:creator>
  <cp:lastModifiedBy>Padwal Sanket</cp:lastModifiedBy>
  <cp:revision>180</cp:revision>
  <cp:lastPrinted>2020-04-28T16:14:22Z</cp:lastPrinted>
  <dcterms:created xsi:type="dcterms:W3CDTF">2020-04-25T11:38:25Z</dcterms:created>
  <dcterms:modified xsi:type="dcterms:W3CDTF">2020-06-30T23:51:42Z</dcterms:modified>
</cp:coreProperties>
</file>